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2"/>
  </p:notesMasterIdLst>
  <p:sldIdLst>
    <p:sldId id="301" r:id="rId2"/>
    <p:sldId id="257" r:id="rId3"/>
    <p:sldId id="279" r:id="rId4"/>
    <p:sldId id="272" r:id="rId5"/>
    <p:sldId id="273" r:id="rId6"/>
    <p:sldId id="274" r:id="rId7"/>
    <p:sldId id="275" r:id="rId8"/>
    <p:sldId id="280" r:id="rId9"/>
    <p:sldId id="276" r:id="rId10"/>
    <p:sldId id="278" r:id="rId11"/>
    <p:sldId id="277" r:id="rId12"/>
    <p:sldId id="281" r:id="rId13"/>
    <p:sldId id="282" r:id="rId14"/>
    <p:sldId id="283" r:id="rId15"/>
    <p:sldId id="284" r:id="rId16"/>
    <p:sldId id="285" r:id="rId17"/>
    <p:sldId id="286" r:id="rId18"/>
    <p:sldId id="287" r:id="rId19"/>
    <p:sldId id="289" r:id="rId20"/>
    <p:sldId id="29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56524-558B-481C-B2E4-9C8380788C52}" v="3" dt="2021-08-04T16:11:57.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6" autoAdjust="0"/>
    <p:restoredTop sz="94694"/>
  </p:normalViewPr>
  <p:slideViewPr>
    <p:cSldViewPr snapToGrid="0">
      <p:cViewPr>
        <p:scale>
          <a:sx n="81" d="100"/>
          <a:sy n="81" d="100"/>
        </p:scale>
        <p:origin x="67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Crooks" userId="cf9d05305f1675f4" providerId="LiveId" clId="{25256524-558B-481C-B2E4-9C8380788C52}"/>
    <pc:docChg chg="undo custSel delSld modSld sldOrd">
      <pc:chgData name="Roger Crooks" userId="cf9d05305f1675f4" providerId="LiveId" clId="{25256524-558B-481C-B2E4-9C8380788C52}" dt="2021-08-04T16:13:14.849" v="161" actId="6549"/>
      <pc:docMkLst>
        <pc:docMk/>
      </pc:docMkLst>
      <pc:sldChg chg="del">
        <pc:chgData name="Roger Crooks" userId="cf9d05305f1675f4" providerId="LiveId" clId="{25256524-558B-481C-B2E4-9C8380788C52}" dt="2021-08-04T15:52:28.999" v="1" actId="47"/>
        <pc:sldMkLst>
          <pc:docMk/>
          <pc:sldMk cId="3711905380" sldId="256"/>
        </pc:sldMkLst>
      </pc:sldChg>
      <pc:sldChg chg="addSp delSp modSp mod chgLayout">
        <pc:chgData name="Roger Crooks" userId="cf9d05305f1675f4" providerId="LiveId" clId="{25256524-558B-481C-B2E4-9C8380788C52}" dt="2021-08-04T15:59:19.268" v="26" actId="113"/>
        <pc:sldMkLst>
          <pc:docMk/>
          <pc:sldMk cId="2583391774" sldId="272"/>
        </pc:sldMkLst>
        <pc:spChg chg="mod ord">
          <ac:chgData name="Roger Crooks" userId="cf9d05305f1675f4" providerId="LiveId" clId="{25256524-558B-481C-B2E4-9C8380788C52}" dt="2021-08-04T15:59:19.268" v="26" actId="113"/>
          <ac:spMkLst>
            <pc:docMk/>
            <pc:sldMk cId="2583391774" sldId="272"/>
            <ac:spMk id="2" creationId="{04481F74-6EF0-B749-BB6D-BB47FBCCD91C}"/>
          </ac:spMkLst>
        </pc:spChg>
        <pc:spChg chg="mod ord">
          <ac:chgData name="Roger Crooks" userId="cf9d05305f1675f4" providerId="LiveId" clId="{25256524-558B-481C-B2E4-9C8380788C52}" dt="2021-08-04T15:57:44.796" v="7" actId="6264"/>
          <ac:spMkLst>
            <pc:docMk/>
            <pc:sldMk cId="2583391774" sldId="272"/>
            <ac:spMk id="3" creationId="{D3FD5507-5C6E-3E46-9D57-C0F070D4A2B9}"/>
          </ac:spMkLst>
        </pc:spChg>
        <pc:spChg chg="add del mod">
          <ac:chgData name="Roger Crooks" userId="cf9d05305f1675f4" providerId="LiveId" clId="{25256524-558B-481C-B2E4-9C8380788C52}" dt="2021-08-04T15:57:44.796" v="7" actId="6264"/>
          <ac:spMkLst>
            <pc:docMk/>
            <pc:sldMk cId="2583391774" sldId="272"/>
            <ac:spMk id="4" creationId="{5DE49352-80B3-4A1F-A50A-1B23AD5B5E88}"/>
          </ac:spMkLst>
        </pc:spChg>
        <pc:spChg chg="del">
          <ac:chgData name="Roger Crooks" userId="cf9d05305f1675f4" providerId="LiveId" clId="{25256524-558B-481C-B2E4-9C8380788C52}" dt="2021-08-04T15:58:38.225" v="22" actId="478"/>
          <ac:spMkLst>
            <pc:docMk/>
            <pc:sldMk cId="2583391774" sldId="272"/>
            <ac:spMk id="6" creationId="{EFD4C4EF-DC40-3144-BCA5-D62A6E3741DD}"/>
          </ac:spMkLst>
        </pc:spChg>
        <pc:spChg chg="add del mod">
          <ac:chgData name="Roger Crooks" userId="cf9d05305f1675f4" providerId="LiveId" clId="{25256524-558B-481C-B2E4-9C8380788C52}" dt="2021-08-04T15:57:44.796" v="7" actId="6264"/>
          <ac:spMkLst>
            <pc:docMk/>
            <pc:sldMk cId="2583391774" sldId="272"/>
            <ac:spMk id="7" creationId="{A41DF522-512C-41E5-917E-F8BD6742A950}"/>
          </ac:spMkLst>
        </pc:spChg>
      </pc:sldChg>
      <pc:sldChg chg="modSp mod">
        <pc:chgData name="Roger Crooks" userId="cf9d05305f1675f4" providerId="LiveId" clId="{25256524-558B-481C-B2E4-9C8380788C52}" dt="2021-08-04T16:02:57.290" v="48" actId="115"/>
        <pc:sldMkLst>
          <pc:docMk/>
          <pc:sldMk cId="354060369" sldId="276"/>
        </pc:sldMkLst>
        <pc:spChg chg="mod">
          <ac:chgData name="Roger Crooks" userId="cf9d05305f1675f4" providerId="LiveId" clId="{25256524-558B-481C-B2E4-9C8380788C52}" dt="2021-08-04T16:02:57.290" v="48" actId="115"/>
          <ac:spMkLst>
            <pc:docMk/>
            <pc:sldMk cId="354060369" sldId="276"/>
            <ac:spMk id="2" creationId="{04481F74-6EF0-B749-BB6D-BB47FBCCD91C}"/>
          </ac:spMkLst>
        </pc:spChg>
        <pc:picChg chg="mod">
          <ac:chgData name="Roger Crooks" userId="cf9d05305f1675f4" providerId="LiveId" clId="{25256524-558B-481C-B2E4-9C8380788C52}" dt="2021-08-04T16:02:45.151" v="46" actId="1076"/>
          <ac:picMkLst>
            <pc:docMk/>
            <pc:sldMk cId="354060369" sldId="276"/>
            <ac:picMk id="6" creationId="{FF12EE67-915D-D64F-9AE5-FFF1C4C19B8E}"/>
          </ac:picMkLst>
        </pc:picChg>
      </pc:sldChg>
      <pc:sldChg chg="modSp mod">
        <pc:chgData name="Roger Crooks" userId="cf9d05305f1675f4" providerId="LiveId" clId="{25256524-558B-481C-B2E4-9C8380788C52}" dt="2021-08-04T16:06:49.760" v="73" actId="1076"/>
        <pc:sldMkLst>
          <pc:docMk/>
          <pc:sldMk cId="4090804058" sldId="278"/>
        </pc:sldMkLst>
        <pc:spChg chg="mod">
          <ac:chgData name="Roger Crooks" userId="cf9d05305f1675f4" providerId="LiveId" clId="{25256524-558B-481C-B2E4-9C8380788C52}" dt="2021-08-04T16:06:32.959" v="72" actId="20577"/>
          <ac:spMkLst>
            <pc:docMk/>
            <pc:sldMk cId="4090804058" sldId="278"/>
            <ac:spMk id="2" creationId="{04481F74-6EF0-B749-BB6D-BB47FBCCD91C}"/>
          </ac:spMkLst>
        </pc:spChg>
        <pc:spChg chg="mod">
          <ac:chgData name="Roger Crooks" userId="cf9d05305f1675f4" providerId="LiveId" clId="{25256524-558B-481C-B2E4-9C8380788C52}" dt="2021-08-04T16:06:49.760" v="73" actId="1076"/>
          <ac:spMkLst>
            <pc:docMk/>
            <pc:sldMk cId="4090804058" sldId="278"/>
            <ac:spMk id="4" creationId="{D9A1AF2A-39FA-C745-9ED0-C0BC599A39C0}"/>
          </ac:spMkLst>
        </pc:spChg>
      </pc:sldChg>
      <pc:sldChg chg="addSp modSp mod">
        <pc:chgData name="Roger Crooks" userId="cf9d05305f1675f4" providerId="LiveId" clId="{25256524-558B-481C-B2E4-9C8380788C52}" dt="2021-08-04T15:57:02.154" v="5" actId="1076"/>
        <pc:sldMkLst>
          <pc:docMk/>
          <pc:sldMk cId="996335623" sldId="279"/>
        </pc:sldMkLst>
        <pc:picChg chg="add mod">
          <ac:chgData name="Roger Crooks" userId="cf9d05305f1675f4" providerId="LiveId" clId="{25256524-558B-481C-B2E4-9C8380788C52}" dt="2021-08-04T15:57:02.154" v="5" actId="1076"/>
          <ac:picMkLst>
            <pc:docMk/>
            <pc:sldMk cId="996335623" sldId="279"/>
            <ac:picMk id="6" creationId="{E14DA8B4-9A44-4274-8501-2A6D5F5C2C3C}"/>
          </ac:picMkLst>
        </pc:picChg>
      </pc:sldChg>
      <pc:sldChg chg="addSp delSp modSp mod ord chgLayout">
        <pc:chgData name="Roger Crooks" userId="cf9d05305f1675f4" providerId="LiveId" clId="{25256524-558B-481C-B2E4-9C8380788C52}" dt="2021-08-04T16:02:03.315" v="40"/>
        <pc:sldMkLst>
          <pc:docMk/>
          <pc:sldMk cId="2074465790" sldId="280"/>
        </pc:sldMkLst>
        <pc:spChg chg="add del mod">
          <ac:chgData name="Roger Crooks" userId="cf9d05305f1675f4" providerId="LiveId" clId="{25256524-558B-481C-B2E4-9C8380788C52}" dt="2021-08-04T16:00:30.449" v="27" actId="6264"/>
          <ac:spMkLst>
            <pc:docMk/>
            <pc:sldMk cId="2074465790" sldId="280"/>
            <ac:spMk id="2" creationId="{861FA401-33AF-4D0D-A865-76D7162C2D1A}"/>
          </ac:spMkLst>
        </pc:spChg>
        <pc:spChg chg="mod ord">
          <ac:chgData name="Roger Crooks" userId="cf9d05305f1675f4" providerId="LiveId" clId="{25256524-558B-481C-B2E4-9C8380788C52}" dt="2021-08-04T16:01:35.084" v="36" actId="20577"/>
          <ac:spMkLst>
            <pc:docMk/>
            <pc:sldMk cId="2074465790" sldId="280"/>
            <ac:spMk id="3" creationId="{2D391A98-E9A7-B041-AC59-01A6B010B9BF}"/>
          </ac:spMkLst>
        </pc:spChg>
        <pc:spChg chg="del">
          <ac:chgData name="Roger Crooks" userId="cf9d05305f1675f4" providerId="LiveId" clId="{25256524-558B-481C-B2E4-9C8380788C52}" dt="2021-08-04T16:00:47.595" v="29" actId="478"/>
          <ac:spMkLst>
            <pc:docMk/>
            <pc:sldMk cId="2074465790" sldId="280"/>
            <ac:spMk id="4" creationId="{26F287EA-23D5-E148-82D8-9684FF8496E9}"/>
          </ac:spMkLst>
        </pc:spChg>
        <pc:spChg chg="add del mod">
          <ac:chgData name="Roger Crooks" userId="cf9d05305f1675f4" providerId="LiveId" clId="{25256524-558B-481C-B2E4-9C8380788C52}" dt="2021-08-04T16:00:30.449" v="27" actId="6264"/>
          <ac:spMkLst>
            <pc:docMk/>
            <pc:sldMk cId="2074465790" sldId="280"/>
            <ac:spMk id="6" creationId="{FC941F77-911F-41CC-8CC4-609C368E2875}"/>
          </ac:spMkLst>
        </pc:spChg>
        <pc:spChg chg="mod">
          <ac:chgData name="Roger Crooks" userId="cf9d05305f1675f4" providerId="LiveId" clId="{25256524-558B-481C-B2E4-9C8380788C52}" dt="2021-08-04T16:01:17.095" v="35" actId="255"/>
          <ac:spMkLst>
            <pc:docMk/>
            <pc:sldMk cId="2074465790" sldId="280"/>
            <ac:spMk id="7" creationId="{D6DD1FDA-7EC5-B644-B220-4549C3E517D0}"/>
          </ac:spMkLst>
        </pc:spChg>
        <pc:picChg chg="mod ord">
          <ac:chgData name="Roger Crooks" userId="cf9d05305f1675f4" providerId="LiveId" clId="{25256524-558B-481C-B2E4-9C8380788C52}" dt="2021-08-04T16:00:50.969" v="30" actId="1076"/>
          <ac:picMkLst>
            <pc:docMk/>
            <pc:sldMk cId="2074465790" sldId="280"/>
            <ac:picMk id="5" creationId="{838B7420-AF0E-B34D-9874-6FF033AA577A}"/>
          </ac:picMkLst>
        </pc:picChg>
      </pc:sldChg>
      <pc:sldChg chg="modSp mod">
        <pc:chgData name="Roger Crooks" userId="cf9d05305f1675f4" providerId="LiveId" clId="{25256524-558B-481C-B2E4-9C8380788C52}" dt="2021-08-04T16:07:25.213" v="77" actId="20577"/>
        <pc:sldMkLst>
          <pc:docMk/>
          <pc:sldMk cId="464289203" sldId="281"/>
        </pc:sldMkLst>
        <pc:spChg chg="mod">
          <ac:chgData name="Roger Crooks" userId="cf9d05305f1675f4" providerId="LiveId" clId="{25256524-558B-481C-B2E4-9C8380788C52}" dt="2021-08-04T16:07:25.213" v="77" actId="20577"/>
          <ac:spMkLst>
            <pc:docMk/>
            <pc:sldMk cId="464289203" sldId="281"/>
            <ac:spMk id="2" creationId="{04481F74-6EF0-B749-BB6D-BB47FBCCD91C}"/>
          </ac:spMkLst>
        </pc:spChg>
      </pc:sldChg>
      <pc:sldChg chg="modSp mod">
        <pc:chgData name="Roger Crooks" userId="cf9d05305f1675f4" providerId="LiveId" clId="{25256524-558B-481C-B2E4-9C8380788C52}" dt="2021-08-04T16:08:50.068" v="85" actId="14100"/>
        <pc:sldMkLst>
          <pc:docMk/>
          <pc:sldMk cId="4222977213" sldId="284"/>
        </pc:sldMkLst>
        <pc:spChg chg="mod">
          <ac:chgData name="Roger Crooks" userId="cf9d05305f1675f4" providerId="LiveId" clId="{25256524-558B-481C-B2E4-9C8380788C52}" dt="2021-08-04T16:08:50.068" v="85" actId="14100"/>
          <ac:spMkLst>
            <pc:docMk/>
            <pc:sldMk cId="4222977213" sldId="284"/>
            <ac:spMk id="2" creationId="{04481F74-6EF0-B749-BB6D-BB47FBCCD91C}"/>
          </ac:spMkLst>
        </pc:spChg>
      </pc:sldChg>
      <pc:sldChg chg="modSp mod">
        <pc:chgData name="Roger Crooks" userId="cf9d05305f1675f4" providerId="LiveId" clId="{25256524-558B-481C-B2E4-9C8380788C52}" dt="2021-08-04T16:09:02.103" v="86" actId="255"/>
        <pc:sldMkLst>
          <pc:docMk/>
          <pc:sldMk cId="1068155636" sldId="285"/>
        </pc:sldMkLst>
        <pc:spChg chg="mod">
          <ac:chgData name="Roger Crooks" userId="cf9d05305f1675f4" providerId="LiveId" clId="{25256524-558B-481C-B2E4-9C8380788C52}" dt="2021-08-04T16:09:02.103" v="86" actId="255"/>
          <ac:spMkLst>
            <pc:docMk/>
            <pc:sldMk cId="1068155636" sldId="285"/>
            <ac:spMk id="2" creationId="{04481F74-6EF0-B749-BB6D-BB47FBCCD91C}"/>
          </ac:spMkLst>
        </pc:spChg>
      </pc:sldChg>
      <pc:sldChg chg="modSp mod">
        <pc:chgData name="Roger Crooks" userId="cf9d05305f1675f4" providerId="LiveId" clId="{25256524-558B-481C-B2E4-9C8380788C52}" dt="2021-08-04T16:09:24.401" v="88" actId="14100"/>
        <pc:sldMkLst>
          <pc:docMk/>
          <pc:sldMk cId="1678187683" sldId="286"/>
        </pc:sldMkLst>
        <pc:spChg chg="mod">
          <ac:chgData name="Roger Crooks" userId="cf9d05305f1675f4" providerId="LiveId" clId="{25256524-558B-481C-B2E4-9C8380788C52}" dt="2021-08-04T16:09:24.401" v="88" actId="14100"/>
          <ac:spMkLst>
            <pc:docMk/>
            <pc:sldMk cId="1678187683" sldId="286"/>
            <ac:spMk id="2" creationId="{04481F74-6EF0-B749-BB6D-BB47FBCCD91C}"/>
          </ac:spMkLst>
        </pc:spChg>
      </pc:sldChg>
      <pc:sldChg chg="modSp mod">
        <pc:chgData name="Roger Crooks" userId="cf9d05305f1675f4" providerId="LiveId" clId="{25256524-558B-481C-B2E4-9C8380788C52}" dt="2021-08-04T16:11:19.159" v="137" actId="20577"/>
        <pc:sldMkLst>
          <pc:docMk/>
          <pc:sldMk cId="2999278878" sldId="287"/>
        </pc:sldMkLst>
        <pc:spChg chg="mod">
          <ac:chgData name="Roger Crooks" userId="cf9d05305f1675f4" providerId="LiveId" clId="{25256524-558B-481C-B2E4-9C8380788C52}" dt="2021-08-04T16:11:19.159" v="137" actId="20577"/>
          <ac:spMkLst>
            <pc:docMk/>
            <pc:sldMk cId="2999278878" sldId="287"/>
            <ac:spMk id="2" creationId="{04481F74-6EF0-B749-BB6D-BB47FBCCD91C}"/>
          </ac:spMkLst>
        </pc:spChg>
      </pc:sldChg>
      <pc:sldChg chg="del">
        <pc:chgData name="Roger Crooks" userId="cf9d05305f1675f4" providerId="LiveId" clId="{25256524-558B-481C-B2E4-9C8380788C52}" dt="2021-08-04T16:11:30.815" v="138" actId="47"/>
        <pc:sldMkLst>
          <pc:docMk/>
          <pc:sldMk cId="328921774" sldId="288"/>
        </pc:sldMkLst>
      </pc:sldChg>
      <pc:sldChg chg="addSp delSp modSp mod modClrScheme chgLayout">
        <pc:chgData name="Roger Crooks" userId="cf9d05305f1675f4" providerId="LiveId" clId="{25256524-558B-481C-B2E4-9C8380788C52}" dt="2021-08-04T16:13:14.849" v="161" actId="6549"/>
        <pc:sldMkLst>
          <pc:docMk/>
          <pc:sldMk cId="2312245976" sldId="289"/>
        </pc:sldMkLst>
        <pc:spChg chg="add del mod">
          <ac:chgData name="Roger Crooks" userId="cf9d05305f1675f4" providerId="LiveId" clId="{25256524-558B-481C-B2E4-9C8380788C52}" dt="2021-08-04T16:12:09.074" v="146" actId="6264"/>
          <ac:spMkLst>
            <pc:docMk/>
            <pc:sldMk cId="2312245976" sldId="289"/>
            <ac:spMk id="2" creationId="{084AF1BF-12F8-4745-A597-01B468D1033C}"/>
          </ac:spMkLst>
        </pc:spChg>
        <pc:spChg chg="mod ord">
          <ac:chgData name="Roger Crooks" userId="cf9d05305f1675f4" providerId="LiveId" clId="{25256524-558B-481C-B2E4-9C8380788C52}" dt="2021-08-04T16:12:42.588" v="148" actId="700"/>
          <ac:spMkLst>
            <pc:docMk/>
            <pc:sldMk cId="2312245976" sldId="289"/>
            <ac:spMk id="3" creationId="{D3FD5507-5C6E-3E46-9D57-C0F070D4A2B9}"/>
          </ac:spMkLst>
        </pc:spChg>
        <pc:spChg chg="add del mod">
          <ac:chgData name="Roger Crooks" userId="cf9d05305f1675f4" providerId="LiveId" clId="{25256524-558B-481C-B2E4-9C8380788C52}" dt="2021-08-04T16:12:09.074" v="146" actId="6264"/>
          <ac:spMkLst>
            <pc:docMk/>
            <pc:sldMk cId="2312245976" sldId="289"/>
            <ac:spMk id="4" creationId="{ECFCE689-A2A6-474E-A8D2-BA892C21E4A1}"/>
          </ac:spMkLst>
        </pc:spChg>
        <pc:spChg chg="add del mod ord">
          <ac:chgData name="Roger Crooks" userId="cf9d05305f1675f4" providerId="LiveId" clId="{25256524-558B-481C-B2E4-9C8380788C52}" dt="2021-08-04T16:12:42.588" v="148" actId="700"/>
          <ac:spMkLst>
            <pc:docMk/>
            <pc:sldMk cId="2312245976" sldId="289"/>
            <ac:spMk id="6" creationId="{28336028-0109-4B7E-B500-38B4917C40FF}"/>
          </ac:spMkLst>
        </pc:spChg>
        <pc:spChg chg="mod">
          <ac:chgData name="Roger Crooks" userId="cf9d05305f1675f4" providerId="LiveId" clId="{25256524-558B-481C-B2E4-9C8380788C52}" dt="2021-08-04T16:13:14.849" v="161" actId="6549"/>
          <ac:spMkLst>
            <pc:docMk/>
            <pc:sldMk cId="2312245976" sldId="289"/>
            <ac:spMk id="7" creationId="{BBFC1271-F372-934B-B78D-72212FC747E4}"/>
          </ac:spMkLst>
        </pc:spChg>
        <pc:picChg chg="mod ord">
          <ac:chgData name="Roger Crooks" userId="cf9d05305f1675f4" providerId="LiveId" clId="{25256524-558B-481C-B2E4-9C8380788C52}" dt="2021-08-04T16:12:42.588" v="148" actId="700"/>
          <ac:picMkLst>
            <pc:docMk/>
            <pc:sldMk cId="2312245976" sldId="289"/>
            <ac:picMk id="5" creationId="{13FF6DE9-2447-1647-9EAB-55A599B6FC63}"/>
          </ac:picMkLst>
        </pc:picChg>
      </pc:sldChg>
      <pc:sldChg chg="del">
        <pc:chgData name="Roger Crooks" userId="cf9d05305f1675f4" providerId="LiveId" clId="{25256524-558B-481C-B2E4-9C8380788C52}" dt="2021-08-04T15:52:12.916" v="0" actId="47"/>
        <pc:sldMkLst>
          <pc:docMk/>
          <pc:sldMk cId="2811986044" sldId="291"/>
        </pc:sldMkLst>
      </pc:sldChg>
      <pc:sldChg chg="del">
        <pc:chgData name="Roger Crooks" userId="cf9d05305f1675f4" providerId="LiveId" clId="{25256524-558B-481C-B2E4-9C8380788C52}" dt="2021-08-04T15:52:12.916" v="0" actId="47"/>
        <pc:sldMkLst>
          <pc:docMk/>
          <pc:sldMk cId="960930558" sldId="292"/>
        </pc:sldMkLst>
      </pc:sldChg>
      <pc:sldChg chg="del">
        <pc:chgData name="Roger Crooks" userId="cf9d05305f1675f4" providerId="LiveId" clId="{25256524-558B-481C-B2E4-9C8380788C52}" dt="2021-08-04T15:52:12.916" v="0" actId="47"/>
        <pc:sldMkLst>
          <pc:docMk/>
          <pc:sldMk cId="161846475" sldId="293"/>
        </pc:sldMkLst>
      </pc:sldChg>
      <pc:sldChg chg="del">
        <pc:chgData name="Roger Crooks" userId="cf9d05305f1675f4" providerId="LiveId" clId="{25256524-558B-481C-B2E4-9C8380788C52}" dt="2021-08-04T15:52:12.916" v="0" actId="47"/>
        <pc:sldMkLst>
          <pc:docMk/>
          <pc:sldMk cId="281265374" sldId="294"/>
        </pc:sldMkLst>
      </pc:sldChg>
      <pc:sldChg chg="del">
        <pc:chgData name="Roger Crooks" userId="cf9d05305f1675f4" providerId="LiveId" clId="{25256524-558B-481C-B2E4-9C8380788C52}" dt="2021-08-04T15:52:12.916" v="0" actId="47"/>
        <pc:sldMkLst>
          <pc:docMk/>
          <pc:sldMk cId="478724822" sldId="295"/>
        </pc:sldMkLst>
      </pc:sldChg>
      <pc:sldChg chg="del">
        <pc:chgData name="Roger Crooks" userId="cf9d05305f1675f4" providerId="LiveId" clId="{25256524-558B-481C-B2E4-9C8380788C52}" dt="2021-08-04T15:52:12.916" v="0" actId="47"/>
        <pc:sldMkLst>
          <pc:docMk/>
          <pc:sldMk cId="3231279318" sldId="296"/>
        </pc:sldMkLst>
      </pc:sldChg>
      <pc:sldChg chg="del">
        <pc:chgData name="Roger Crooks" userId="cf9d05305f1675f4" providerId="LiveId" clId="{25256524-558B-481C-B2E4-9C8380788C52}" dt="2021-08-04T15:52:12.916" v="0" actId="47"/>
        <pc:sldMkLst>
          <pc:docMk/>
          <pc:sldMk cId="540709704" sldId="297"/>
        </pc:sldMkLst>
      </pc:sldChg>
      <pc:sldChg chg="del">
        <pc:chgData name="Roger Crooks" userId="cf9d05305f1675f4" providerId="LiveId" clId="{25256524-558B-481C-B2E4-9C8380788C52}" dt="2021-08-04T15:52:12.916" v="0" actId="47"/>
        <pc:sldMkLst>
          <pc:docMk/>
          <pc:sldMk cId="356869159" sldId="298"/>
        </pc:sldMkLst>
      </pc:sldChg>
      <pc:sldChg chg="del">
        <pc:chgData name="Roger Crooks" userId="cf9d05305f1675f4" providerId="LiveId" clId="{25256524-558B-481C-B2E4-9C8380788C52}" dt="2021-08-04T15:52:12.916" v="0" actId="47"/>
        <pc:sldMkLst>
          <pc:docMk/>
          <pc:sldMk cId="3869355199" sldId="299"/>
        </pc:sldMkLst>
      </pc:sldChg>
      <pc:sldChg chg="del">
        <pc:chgData name="Roger Crooks" userId="cf9d05305f1675f4" providerId="LiveId" clId="{25256524-558B-481C-B2E4-9C8380788C52}" dt="2021-08-04T15:52:12.916" v="0" actId="47"/>
        <pc:sldMkLst>
          <pc:docMk/>
          <pc:sldMk cId="3345347270" sldId="300"/>
        </pc:sldMkLst>
      </pc:sldChg>
      <pc:sldChg chg="del">
        <pc:chgData name="Roger Crooks" userId="cf9d05305f1675f4" providerId="LiveId" clId="{25256524-558B-481C-B2E4-9C8380788C52}" dt="2021-08-04T15:57:05.926" v="6" actId="47"/>
        <pc:sldMkLst>
          <pc:docMk/>
          <pc:sldMk cId="1539588616" sldId="302"/>
        </pc:sldMkLst>
      </pc:sldChg>
      <pc:sldChg chg="del">
        <pc:chgData name="Roger Crooks" userId="cf9d05305f1675f4" providerId="LiveId" clId="{25256524-558B-481C-B2E4-9C8380788C52}" dt="2021-08-04T15:52:12.916" v="0" actId="47"/>
        <pc:sldMkLst>
          <pc:docMk/>
          <pc:sldMk cId="3214998027" sldId="303"/>
        </pc:sldMkLst>
      </pc:sldChg>
      <pc:sldChg chg="del">
        <pc:chgData name="Roger Crooks" userId="cf9d05305f1675f4" providerId="LiveId" clId="{25256524-558B-481C-B2E4-9C8380788C52}" dt="2021-08-04T15:52:12.916" v="0" actId="47"/>
        <pc:sldMkLst>
          <pc:docMk/>
          <pc:sldMk cId="205207851" sldId="304"/>
        </pc:sldMkLst>
      </pc:sldChg>
      <pc:sldChg chg="del">
        <pc:chgData name="Roger Crooks" userId="cf9d05305f1675f4" providerId="LiveId" clId="{25256524-558B-481C-B2E4-9C8380788C52}" dt="2021-08-04T15:52:12.916" v="0" actId="47"/>
        <pc:sldMkLst>
          <pc:docMk/>
          <pc:sldMk cId="2383878432"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863D4-6D33-4F45-B2F8-4E8BDBA3148F}" type="datetimeFigureOut">
              <a:rPr lang="en-US" smtClean="0"/>
              <a:t>8/4/2021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A182D-96D0-A241-BD5E-D0E5ADE3EF12}" type="slidenum">
              <a:rPr lang="en-US" smtClean="0"/>
              <a:t>‹#›</a:t>
            </a:fld>
            <a:endParaRPr lang="en-US"/>
          </a:p>
        </p:txBody>
      </p:sp>
    </p:spTree>
    <p:extLst>
      <p:ext uri="{BB962C8B-B14F-4D97-AF65-F5344CB8AC3E}">
        <p14:creationId xmlns:p14="http://schemas.microsoft.com/office/powerpoint/2010/main" val="42416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tools must meet more demanding standard than other woodworking tools </a:t>
            </a:r>
          </a:p>
        </p:txBody>
      </p:sp>
      <p:sp>
        <p:nvSpPr>
          <p:cNvPr id="4" name="Slide Number Placeholder 3"/>
          <p:cNvSpPr>
            <a:spLocks noGrp="1"/>
          </p:cNvSpPr>
          <p:nvPr>
            <p:ph type="sldNum" sz="quarter" idx="5"/>
          </p:nvPr>
        </p:nvSpPr>
        <p:spPr/>
        <p:txBody>
          <a:bodyPr/>
          <a:lstStyle/>
          <a:p>
            <a:fld id="{E91A182D-96D0-A241-BD5E-D0E5ADE3EF12}" type="slidenum">
              <a:rPr lang="en-US" smtClean="0"/>
              <a:t>2</a:t>
            </a:fld>
            <a:endParaRPr lang="en-US"/>
          </a:p>
        </p:txBody>
      </p:sp>
    </p:spTree>
    <p:extLst>
      <p:ext uri="{BB962C8B-B14F-4D97-AF65-F5344CB8AC3E}">
        <p14:creationId xmlns:p14="http://schemas.microsoft.com/office/powerpoint/2010/main" val="350549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Bowl tuning will use a chuck to hold the wood on the lathe or a FACE Plate.</a:t>
            </a:r>
          </a:p>
          <a:p>
            <a:endParaRPr lang="en-US" dirty="0"/>
          </a:p>
          <a:p>
            <a:r>
              <a:rPr lang="en-US" dirty="0"/>
              <a:t>The face plate is sort of a leftover from the old days of woodturning.  If you looked under the green felt on the bottom off a project, you would see the screw holes left by the face plate.</a:t>
            </a:r>
          </a:p>
        </p:txBody>
      </p:sp>
      <p:sp>
        <p:nvSpPr>
          <p:cNvPr id="4" name="Slide Number Placeholder 3"/>
          <p:cNvSpPr>
            <a:spLocks noGrp="1"/>
          </p:cNvSpPr>
          <p:nvPr>
            <p:ph type="sldNum" sz="quarter" idx="5"/>
          </p:nvPr>
        </p:nvSpPr>
        <p:spPr/>
        <p:txBody>
          <a:bodyPr/>
          <a:lstStyle/>
          <a:p>
            <a:fld id="{E91A182D-96D0-A241-BD5E-D0E5ADE3EF12}" type="slidenum">
              <a:rPr lang="en-US" smtClean="0"/>
              <a:t>8</a:t>
            </a:fld>
            <a:endParaRPr lang="en-US"/>
          </a:p>
        </p:txBody>
      </p:sp>
    </p:spTree>
    <p:extLst>
      <p:ext uri="{BB962C8B-B14F-4D97-AF65-F5344CB8AC3E}">
        <p14:creationId xmlns:p14="http://schemas.microsoft.com/office/powerpoint/2010/main" val="365450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Carbide specialty tools can be very useful-hollowing tools</a:t>
            </a:r>
          </a:p>
        </p:txBody>
      </p:sp>
      <p:sp>
        <p:nvSpPr>
          <p:cNvPr id="4" name="Slide Number Placeholder 3"/>
          <p:cNvSpPr>
            <a:spLocks noGrp="1"/>
          </p:cNvSpPr>
          <p:nvPr>
            <p:ph type="sldNum" sz="quarter" idx="5"/>
          </p:nvPr>
        </p:nvSpPr>
        <p:spPr/>
        <p:txBody>
          <a:bodyPr/>
          <a:lstStyle/>
          <a:p>
            <a:fld id="{E91A182D-96D0-A241-BD5E-D0E5ADE3EF12}" type="slidenum">
              <a:rPr lang="en-US" smtClean="0"/>
              <a:t>15</a:t>
            </a:fld>
            <a:endParaRPr lang="en-US"/>
          </a:p>
        </p:txBody>
      </p:sp>
    </p:spTree>
    <p:extLst>
      <p:ext uri="{BB962C8B-B14F-4D97-AF65-F5344CB8AC3E}">
        <p14:creationId xmlns:p14="http://schemas.microsoft.com/office/powerpoint/2010/main" val="330074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0123B0-9F01-4172-9EDC-AA43DF303578}"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13D08-72B8-4F8B-8BFB-0DD7E155E0B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528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123B0-9F01-4172-9EDC-AA43DF303578}"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15263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123B0-9F01-4172-9EDC-AA43DF303578}"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26520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83" y="2072157"/>
            <a:ext cx="10058400" cy="4023360"/>
          </a:xfrm>
        </p:spPr>
        <p:txBody>
          <a:bodyPr/>
          <a:lstStyle>
            <a:lvl2pPr marL="384048" indent="-182880">
              <a:buFont typeface="Wingdings" panose="05000000000000000000" pitchFamily="2" charset="2"/>
              <a:buChar char="v"/>
              <a:defRPr/>
            </a:lvl2pPr>
            <a:lvl3pPr marL="566928" indent="-182880">
              <a:buFont typeface="Wingdings" panose="05000000000000000000" pitchFamily="2" charset="2"/>
              <a:buChar char="v"/>
              <a:defRPr/>
            </a:lvl3pPr>
            <a:lvl4pPr marL="749808" indent="-182880">
              <a:buFont typeface="Wingdings" panose="05000000000000000000" pitchFamily="2" charset="2"/>
              <a:buChar char="v"/>
              <a:defRPr/>
            </a:lvl4pPr>
            <a:lvl5pPr marL="932688" indent="-182880">
              <a:buFont typeface="Wingdings" panose="05000000000000000000"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9E17B849-06BE-4360-A794-B66C54D94F6E}"/>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0C06D41-CB1D-48B8-A717-8138518EEE85}"/>
              </a:ext>
            </a:extLst>
          </p:cNvPr>
          <p:cNvSpPr>
            <a:spLocks noGrp="1"/>
          </p:cNvSpPr>
          <p:nvPr>
            <p:ph type="dt" sz="half" idx="10"/>
          </p:nvPr>
        </p:nvSpPr>
        <p:spPr/>
        <p:txBody>
          <a:bodyPr/>
          <a:lstStyle/>
          <a:p>
            <a:fld id="{870123B0-9F01-4172-9EDC-AA43DF303578}" type="datetimeFigureOut">
              <a:rPr lang="en-US" smtClean="0"/>
              <a:t>8/4/2021</a:t>
            </a:fld>
            <a:endParaRPr lang="en-US"/>
          </a:p>
        </p:txBody>
      </p:sp>
      <p:sp>
        <p:nvSpPr>
          <p:cNvPr id="9" name="Footer Placeholder 8">
            <a:extLst>
              <a:ext uri="{FF2B5EF4-FFF2-40B4-BE49-F238E27FC236}">
                <a16:creationId xmlns:a16="http://schemas.microsoft.com/office/drawing/2014/main" id="{E765CE31-8BC6-41BE-B60F-3C84BEB25A05}"/>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9072CD3-2F95-41AD-A736-0CCB24EDB50B}"/>
              </a:ext>
            </a:extLst>
          </p:cNvPr>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740704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123B0-9F01-4172-9EDC-AA43DF303578}"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13D08-72B8-4F8B-8BFB-0DD7E155E0B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27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0123B0-9F01-4172-9EDC-AA43DF303578}" type="datetimeFigureOut">
              <a:rPr lang="en-US" smtClean="0"/>
              <a:t>8/4/2021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359534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0123B0-9F01-4172-9EDC-AA43DF303578}" type="datetimeFigureOut">
              <a:rPr lang="en-US" smtClean="0"/>
              <a:t>8/4/2021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421068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0123B0-9F01-4172-9EDC-AA43DF303578}" type="datetimeFigureOut">
              <a:rPr lang="en-US" smtClean="0"/>
              <a:t>8/4/2021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194320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70123B0-9F01-4172-9EDC-AA43DF303578}" type="datetimeFigureOut">
              <a:rPr lang="en-US" smtClean="0"/>
              <a:t>8/4/2021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135159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70123B0-9F01-4172-9EDC-AA43DF303578}" type="datetimeFigureOut">
              <a:rPr lang="en-US" smtClean="0"/>
              <a:t>8/4/2021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AB13D08-72B8-4F8B-8BFB-0DD7E155E0BE}" type="slidenum">
              <a:rPr lang="en-US" smtClean="0"/>
              <a:t>‹#›</a:t>
            </a:fld>
            <a:endParaRPr lang="en-US"/>
          </a:p>
        </p:txBody>
      </p:sp>
    </p:spTree>
    <p:extLst>
      <p:ext uri="{BB962C8B-B14F-4D97-AF65-F5344CB8AC3E}">
        <p14:creationId xmlns:p14="http://schemas.microsoft.com/office/powerpoint/2010/main" val="1587786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0123B0-9F01-4172-9EDC-AA43DF303578}" type="datetimeFigureOut">
              <a:rPr lang="en-US" smtClean="0"/>
              <a:t>8/4/2021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13D08-72B8-4F8B-8BFB-0DD7E155E0BE}" type="slidenum">
              <a:rPr lang="en-US" smtClean="0"/>
              <a:t>‹#›</a:t>
            </a:fld>
            <a:endParaRPr lang="en-US"/>
          </a:p>
        </p:txBody>
      </p:sp>
    </p:spTree>
    <p:extLst>
      <p:ext uri="{BB962C8B-B14F-4D97-AF65-F5344CB8AC3E}">
        <p14:creationId xmlns:p14="http://schemas.microsoft.com/office/powerpoint/2010/main" val="3413570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08363" y="162281"/>
            <a:ext cx="10058400" cy="81425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157756"/>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0123B0-9F01-4172-9EDC-AA43DF303578}" type="datetimeFigureOut">
              <a:rPr lang="en-US" smtClean="0"/>
              <a:t>8/4/2021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AB13D08-72B8-4F8B-8BFB-0DD7E155E0BE}" type="slidenum">
              <a:rPr lang="en-US" smtClean="0"/>
              <a:t>‹#›</a:t>
            </a:fld>
            <a:endParaRPr lang="en-US"/>
          </a:p>
        </p:txBody>
      </p:sp>
      <p:cxnSp>
        <p:nvCxnSpPr>
          <p:cNvPr id="10" name="Straight Connector 9"/>
          <p:cNvCxnSpPr/>
          <p:nvPr/>
        </p:nvCxnSpPr>
        <p:spPr>
          <a:xfrm>
            <a:off x="1188720" y="990080"/>
            <a:ext cx="996696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498745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B18E-68B1-4ACA-8C10-434561CC364B}"/>
              </a:ext>
            </a:extLst>
          </p:cNvPr>
          <p:cNvSpPr>
            <a:spLocks noGrp="1"/>
          </p:cNvSpPr>
          <p:nvPr>
            <p:ph type="ctrTitle"/>
          </p:nvPr>
        </p:nvSpPr>
        <p:spPr/>
        <p:txBody>
          <a:bodyPr/>
          <a:lstStyle/>
          <a:p>
            <a:r>
              <a:rPr lang="en-US" dirty="0"/>
              <a:t>TOOLS</a:t>
            </a:r>
          </a:p>
        </p:txBody>
      </p:sp>
      <p:sp>
        <p:nvSpPr>
          <p:cNvPr id="3" name="Subtitle 2">
            <a:extLst>
              <a:ext uri="{FF2B5EF4-FFF2-40B4-BE49-F238E27FC236}">
                <a16:creationId xmlns:a16="http://schemas.microsoft.com/office/drawing/2014/main" id="{9BE12F8A-ABC0-4591-8AE6-96BCDD6F77D0}"/>
              </a:ext>
            </a:extLst>
          </p:cNvPr>
          <p:cNvSpPr>
            <a:spLocks noGrp="1"/>
          </p:cNvSpPr>
          <p:nvPr>
            <p:ph type="subTitle" idx="1"/>
          </p:nvPr>
        </p:nvSpPr>
        <p:spPr/>
        <p:txBody>
          <a:bodyPr/>
          <a:lstStyle/>
          <a:p>
            <a:r>
              <a:rPr lang="en-US" dirty="0"/>
              <a:t>Everything you need to know to get started in Woodturning</a:t>
            </a:r>
          </a:p>
        </p:txBody>
      </p:sp>
      <p:sp>
        <p:nvSpPr>
          <p:cNvPr id="4" name="TextBox 3">
            <a:extLst>
              <a:ext uri="{FF2B5EF4-FFF2-40B4-BE49-F238E27FC236}">
                <a16:creationId xmlns:a16="http://schemas.microsoft.com/office/drawing/2014/main" id="{CA0B087D-80D1-C44C-8005-D3893B2B00D5}"/>
              </a:ext>
            </a:extLst>
          </p:cNvPr>
          <p:cNvSpPr txBox="1"/>
          <p:nvPr/>
        </p:nvSpPr>
        <p:spPr>
          <a:xfrm>
            <a:off x="1426866" y="628444"/>
            <a:ext cx="9214338" cy="830997"/>
          </a:xfrm>
          <a:prstGeom prst="rect">
            <a:avLst/>
          </a:prstGeom>
          <a:noFill/>
        </p:spPr>
        <p:txBody>
          <a:bodyPr wrap="square" rtlCol="0">
            <a:spAutoFit/>
          </a:bodyPr>
          <a:lstStyle/>
          <a:p>
            <a:pPr algn="ctr"/>
            <a:r>
              <a:rPr lang="en-US" sz="2400" b="1" i="1" dirty="0"/>
              <a:t>EVERY PRESENTATION SHOULD BEGIN WITH THE STATEMENT “THIS IS HOW I DO IT, NOT </a:t>
            </a:r>
            <a:r>
              <a:rPr lang="en-US" sz="2400" b="1" i="1" u="sng" dirty="0"/>
              <a:t>THE</a:t>
            </a:r>
            <a:r>
              <a:rPr lang="en-US" sz="2400" b="1" i="1" dirty="0"/>
              <a:t> WAY TO DO IT.”</a:t>
            </a:r>
          </a:p>
        </p:txBody>
      </p:sp>
    </p:spTree>
    <p:extLst>
      <p:ext uri="{BB962C8B-B14F-4D97-AF65-F5344CB8AC3E}">
        <p14:creationId xmlns:p14="http://schemas.microsoft.com/office/powerpoint/2010/main" val="2205971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08363" y="1321904"/>
            <a:ext cx="10331576" cy="4961330"/>
          </a:xfrm>
        </p:spPr>
        <p:txBody>
          <a:bodyPr>
            <a:normAutofit/>
          </a:bodyPr>
          <a:lstStyle/>
          <a:p>
            <a:pPr>
              <a:buFont typeface="Wingdings" panose="05000000000000000000" pitchFamily="2" charset="2"/>
              <a:buChar char="q"/>
            </a:pPr>
            <a:r>
              <a:rPr lang="en-US" sz="3200" b="1" dirty="0"/>
              <a:t>LOOK FOR USED TOOLS</a:t>
            </a:r>
          </a:p>
          <a:p>
            <a:pPr marL="384048" lvl="2" indent="0">
              <a:buNone/>
            </a:pPr>
            <a:r>
              <a:rPr lang="en-US" sz="2600" b="1" dirty="0"/>
              <a:t>Estate Sales, Club Auctions, Garage Sales</a:t>
            </a:r>
          </a:p>
          <a:p>
            <a:pPr>
              <a:buFont typeface="Wingdings" panose="05000000000000000000" pitchFamily="2" charset="2"/>
              <a:buChar char="q"/>
            </a:pPr>
            <a:r>
              <a:rPr lang="en-US" sz="3200" b="1" dirty="0"/>
              <a:t>BUY CHEAP TOOLS?</a:t>
            </a:r>
          </a:p>
          <a:p>
            <a:pPr marL="292608" lvl="1" indent="0">
              <a:buNone/>
            </a:pPr>
            <a:r>
              <a:rPr lang="en-US" sz="2600" b="1" dirty="0"/>
              <a:t>If you keep them sharp, why not. (See Sharpening for best use of cheap tools)</a:t>
            </a:r>
          </a:p>
          <a:p>
            <a:r>
              <a:rPr lang="en-US" sz="3600" b="1" i="1" dirty="0">
                <a:solidFill>
                  <a:srgbClr val="FF0000"/>
                </a:solidFill>
              </a:rPr>
              <a:t>“CHEAP TOOLS ARE NOT A BARGAIN, THEY’RE JUST CHEAP”</a:t>
            </a:r>
            <a:endParaRPr lang="en-US" sz="3600" b="1" dirty="0"/>
          </a:p>
          <a:p>
            <a:pPr>
              <a:buFont typeface="Wingdings" panose="05000000000000000000" pitchFamily="2" charset="2"/>
              <a:buChar char="q"/>
            </a:pPr>
            <a:r>
              <a:rPr lang="en-US" sz="2800" b="1" dirty="0"/>
              <a:t>What tools do you need to get </a:t>
            </a:r>
            <a:r>
              <a:rPr lang="en-US" sz="2800" b="1" dirty="0" err="1"/>
              <a:t>startedFor</a:t>
            </a:r>
            <a:r>
              <a:rPr lang="en-US" sz="2800" b="1" dirty="0"/>
              <a:t> Spindle Turning:</a:t>
            </a:r>
          </a:p>
          <a:p>
            <a:pPr marL="292608" lvl="1" indent="0">
              <a:buNone/>
            </a:pPr>
            <a:r>
              <a:rPr lang="en-US" sz="2600" b="1" dirty="0"/>
              <a:t>Spindle Roughing Gouge, Parting Tool, 3/8-1/2” Spindle Gouge, </a:t>
            </a:r>
            <a:br>
              <a:rPr lang="en-US" sz="2600" b="1" dirty="0"/>
            </a:br>
            <a:r>
              <a:rPr lang="en-US" sz="2600" b="1" dirty="0"/>
              <a:t>1/2” Bowl Gouge</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FINDING TOOLS FOR TURNING</a:t>
            </a:r>
          </a:p>
        </p:txBody>
      </p:sp>
      <p:sp>
        <p:nvSpPr>
          <p:cNvPr id="4" name="TextBox 3">
            <a:extLst>
              <a:ext uri="{FF2B5EF4-FFF2-40B4-BE49-F238E27FC236}">
                <a16:creationId xmlns:a16="http://schemas.microsoft.com/office/drawing/2014/main" id="{D9A1AF2A-39FA-C745-9ED0-C0BC599A39C0}"/>
              </a:ext>
            </a:extLst>
          </p:cNvPr>
          <p:cNvSpPr txBox="1"/>
          <p:nvPr/>
        </p:nvSpPr>
        <p:spPr>
          <a:xfrm>
            <a:off x="7651492" y="4304235"/>
            <a:ext cx="3349486" cy="369332"/>
          </a:xfrm>
          <a:prstGeom prst="rect">
            <a:avLst/>
          </a:prstGeom>
          <a:noFill/>
        </p:spPr>
        <p:txBody>
          <a:bodyPr wrap="square" rtlCol="0">
            <a:spAutoFit/>
          </a:bodyPr>
          <a:lstStyle/>
          <a:p>
            <a:r>
              <a:rPr lang="en-US" b="1" i="1" dirty="0"/>
              <a:t>William </a:t>
            </a:r>
            <a:r>
              <a:rPr lang="en-US" b="1" i="1" dirty="0" err="1"/>
              <a:t>Whitford</a:t>
            </a:r>
            <a:r>
              <a:rPr lang="en-US" b="1" i="1" dirty="0"/>
              <a:t> Meredith-1960</a:t>
            </a:r>
          </a:p>
        </p:txBody>
      </p:sp>
    </p:spTree>
    <p:extLst>
      <p:ext uri="{BB962C8B-B14F-4D97-AF65-F5344CB8AC3E}">
        <p14:creationId xmlns:p14="http://schemas.microsoft.com/office/powerpoint/2010/main" val="409080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321904"/>
            <a:ext cx="10216282" cy="4773613"/>
          </a:xfrm>
        </p:spPr>
        <p:txBody>
          <a:bodyPr>
            <a:normAutofit fontScale="92500" lnSpcReduction="10000"/>
          </a:bodyPr>
          <a:lstStyle/>
          <a:p>
            <a:r>
              <a:rPr lang="en-US" sz="3200" b="1" dirty="0">
                <a:latin typeface="Calibri" panose="020F0502020204030204" pitchFamily="34" charset="0"/>
                <a:ea typeface="Calibri" panose="020F0502020204030204" pitchFamily="34" charset="0"/>
              </a:rPr>
              <a:t>How do you begin acquiring tools?</a:t>
            </a:r>
          </a:p>
          <a:p>
            <a:r>
              <a:rPr lang="en-US" sz="3200" b="1" dirty="0">
                <a:latin typeface="Calibri" panose="020F0502020204030204" pitchFamily="34" charset="0"/>
                <a:ea typeface="Calibri" panose="020F0502020204030204" pitchFamily="34" charset="0"/>
              </a:rPr>
              <a:t>TOOL SETS?</a:t>
            </a:r>
          </a:p>
          <a:p>
            <a:r>
              <a:rPr lang="en-US" sz="3200" b="1" dirty="0">
                <a:latin typeface="Calibri" panose="020F0502020204030204" pitchFamily="34" charset="0"/>
                <a:ea typeface="Calibri" panose="020F0502020204030204" pitchFamily="34" charset="0"/>
              </a:rPr>
              <a:t>                              Maybe-good price if the set has what you want</a:t>
            </a:r>
          </a:p>
          <a:p>
            <a:r>
              <a:rPr lang="en-US" sz="3200" dirty="0">
                <a:latin typeface="Calibri" panose="020F0502020204030204" pitchFamily="34" charset="0"/>
                <a:ea typeface="Calibri" panose="020F0502020204030204" pitchFamily="34" charset="0"/>
              </a:rPr>
              <a:t>                                                     Chinese made/English M2cryosteel</a:t>
            </a:r>
          </a:p>
          <a:p>
            <a:r>
              <a:rPr lang="en-US" dirty="0"/>
              <a:t>                                                SORBY 6 piece $350          Pinnacle 5 Piece set</a:t>
            </a:r>
          </a:p>
          <a:p>
            <a:r>
              <a:rPr lang="en-US" dirty="0"/>
              <a:t>                                                                                                                $350</a:t>
            </a:r>
          </a:p>
          <a:p>
            <a:endParaRPr lang="en-US" dirty="0"/>
          </a:p>
          <a:p>
            <a:endParaRPr lang="en-US" dirty="0"/>
          </a:p>
          <a:p>
            <a:r>
              <a:rPr lang="en-US" dirty="0"/>
              <a:t>   English M2 steel                    Pinnacle                         3 Piece</a:t>
            </a:r>
          </a:p>
          <a:p>
            <a:r>
              <a:rPr lang="en-US" dirty="0"/>
              <a:t>                                            Spindle Set $190</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pic>
        <p:nvPicPr>
          <p:cNvPr id="5" name="Picture 4" descr="A picture containing chisel, indoor, tool&#10;&#10;Description automatically generated">
            <a:extLst>
              <a:ext uri="{FF2B5EF4-FFF2-40B4-BE49-F238E27FC236}">
                <a16:creationId xmlns:a16="http://schemas.microsoft.com/office/drawing/2014/main" id="{5D16791E-181A-F846-9E91-B68BA688C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42" y="2315817"/>
            <a:ext cx="3556444" cy="2788313"/>
          </a:xfrm>
          <a:prstGeom prst="rect">
            <a:avLst/>
          </a:prstGeom>
        </p:spPr>
      </p:pic>
      <p:pic>
        <p:nvPicPr>
          <p:cNvPr id="7" name="Picture 6" descr="A picture containing indoor, laying, tool, different&#10;&#10;Description automatically generated">
            <a:extLst>
              <a:ext uri="{FF2B5EF4-FFF2-40B4-BE49-F238E27FC236}">
                <a16:creationId xmlns:a16="http://schemas.microsoft.com/office/drawing/2014/main" id="{5E90BBFD-7AE2-314A-9A66-F8372AF85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896" y="4312437"/>
            <a:ext cx="3187700" cy="1955800"/>
          </a:xfrm>
          <a:prstGeom prst="rect">
            <a:avLst/>
          </a:prstGeom>
        </p:spPr>
      </p:pic>
      <p:pic>
        <p:nvPicPr>
          <p:cNvPr id="11" name="Picture 10" descr="A picture containing indoor, different, laying, tool&#10;&#10;Description automatically generated">
            <a:extLst>
              <a:ext uri="{FF2B5EF4-FFF2-40B4-BE49-F238E27FC236}">
                <a16:creationId xmlns:a16="http://schemas.microsoft.com/office/drawing/2014/main" id="{0B7A0D0F-C779-6A4F-A2B8-0D960D9CC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169" y="3349487"/>
            <a:ext cx="3605195" cy="2643809"/>
          </a:xfrm>
          <a:prstGeom prst="rect">
            <a:avLst/>
          </a:prstGeom>
        </p:spPr>
      </p:pic>
    </p:spTree>
    <p:extLst>
      <p:ext uri="{BB962C8B-B14F-4D97-AF65-F5344CB8AC3E}">
        <p14:creationId xmlns:p14="http://schemas.microsoft.com/office/powerpoint/2010/main" val="2933585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321904"/>
            <a:ext cx="10216282" cy="4773613"/>
          </a:xfrm>
        </p:spPr>
        <p:txBody>
          <a:bodyPr>
            <a:normAutofit/>
          </a:bodyPr>
          <a:lstStyle/>
          <a:p>
            <a:r>
              <a:rPr lang="en-US" sz="3200" b="1" u="sng" dirty="0">
                <a:latin typeface="Calibri" panose="020F0502020204030204" pitchFamily="34" charset="0"/>
                <a:ea typeface="Calibri" panose="020F0502020204030204" pitchFamily="34" charset="0"/>
              </a:rPr>
              <a:t>How do you begin acquiring tools?</a:t>
            </a:r>
          </a:p>
          <a:p>
            <a:pPr>
              <a:buFont typeface="Wingdings" panose="05000000000000000000" pitchFamily="2" charset="2"/>
              <a:buChar char="q"/>
            </a:pPr>
            <a:r>
              <a:rPr lang="en-US" sz="3200" b="1" dirty="0">
                <a:latin typeface="Calibri" panose="020F0502020204030204" pitchFamily="34" charset="0"/>
                <a:ea typeface="Calibri" panose="020F0502020204030204" pitchFamily="34" charset="0"/>
              </a:rPr>
              <a:t>Buy only the tool that your need? Requires very good guessing about there your interest will go.</a:t>
            </a:r>
          </a:p>
          <a:p>
            <a:pPr>
              <a:buFont typeface="Wingdings" panose="05000000000000000000" pitchFamily="2" charset="2"/>
              <a:buChar char="q"/>
            </a:pPr>
            <a:r>
              <a:rPr lang="en-US" sz="3200" b="1" dirty="0">
                <a:latin typeface="Calibri" panose="020F0502020204030204" pitchFamily="34" charset="0"/>
                <a:ea typeface="Calibri" panose="020F0502020204030204" pitchFamily="34" charset="0"/>
              </a:rPr>
              <a:t>First best bet: Get a set at a sale. </a:t>
            </a:r>
          </a:p>
          <a:p>
            <a:pPr>
              <a:buFont typeface="Wingdings" panose="05000000000000000000" pitchFamily="2" charset="2"/>
              <a:buChar char="q"/>
            </a:pPr>
            <a:r>
              <a:rPr lang="en-US" sz="3200" b="1" dirty="0">
                <a:latin typeface="Calibri" panose="020F0502020204030204" pitchFamily="34" charset="0"/>
                <a:ea typeface="Calibri" panose="020F0502020204030204" pitchFamily="34" charset="0"/>
              </a:rPr>
              <a:t>Roughing gouge, spindle gouge, parting tool and add tools as required.</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spTree>
    <p:extLst>
      <p:ext uri="{BB962C8B-B14F-4D97-AF65-F5344CB8AC3E}">
        <p14:creationId xmlns:p14="http://schemas.microsoft.com/office/powerpoint/2010/main" val="46428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321904"/>
            <a:ext cx="10216282" cy="4773613"/>
          </a:xfrm>
        </p:spPr>
        <p:txBody>
          <a:bodyPr>
            <a:normAutofit/>
          </a:bodyPr>
          <a:lstStyle/>
          <a:p>
            <a:pPr algn="ctr"/>
            <a:endParaRPr lang="en-US" sz="6000" b="1" dirty="0">
              <a:latin typeface="Calibri" panose="020F0502020204030204" pitchFamily="34" charset="0"/>
              <a:ea typeface="Calibri" panose="020F0502020204030204" pitchFamily="34" charset="0"/>
            </a:endParaRPr>
          </a:p>
          <a:p>
            <a:pPr marL="0" indent="0" algn="ctr">
              <a:buNone/>
            </a:pPr>
            <a:r>
              <a:rPr lang="en-US" sz="6000" b="1" dirty="0">
                <a:latin typeface="Calibri" panose="020F0502020204030204" pitchFamily="34" charset="0"/>
                <a:ea typeface="Calibri" panose="020F0502020204030204" pitchFamily="34" charset="0"/>
              </a:rPr>
              <a:t>In the beginning, you do not need every tool</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spTree>
    <p:extLst>
      <p:ext uri="{BB962C8B-B14F-4D97-AF65-F5344CB8AC3E}">
        <p14:creationId xmlns:p14="http://schemas.microsoft.com/office/powerpoint/2010/main" val="727240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976532"/>
            <a:ext cx="10216282" cy="5118985"/>
          </a:xfrm>
        </p:spPr>
        <p:txBody>
          <a:bodyPr>
            <a:normAutofit/>
          </a:bodyPr>
          <a:lstStyle/>
          <a:p>
            <a:r>
              <a:rPr lang="en-US" sz="4800" b="1" dirty="0">
                <a:latin typeface="Calibri" panose="020F0502020204030204" pitchFamily="34" charset="0"/>
                <a:ea typeface="Calibri" panose="020F0502020204030204" pitchFamily="34" charset="0"/>
              </a:rPr>
              <a:t>…..that will </a:t>
            </a:r>
          </a:p>
          <a:p>
            <a:r>
              <a:rPr lang="en-US" sz="4800" b="1" dirty="0">
                <a:latin typeface="Calibri" panose="020F0502020204030204" pitchFamily="34" charset="0"/>
                <a:ea typeface="Calibri" panose="020F0502020204030204" pitchFamily="34" charset="0"/>
              </a:rPr>
              <a:t>come later</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pic>
        <p:nvPicPr>
          <p:cNvPr id="4" name="Picture 3">
            <a:extLst>
              <a:ext uri="{FF2B5EF4-FFF2-40B4-BE49-F238E27FC236}">
                <a16:creationId xmlns:a16="http://schemas.microsoft.com/office/drawing/2014/main" id="{0B26C1A4-B53E-C44C-AE31-2244349AB3BC}"/>
              </a:ext>
            </a:extLst>
          </p:cNvPr>
          <p:cNvPicPr>
            <a:picLocks noChangeAspect="1"/>
          </p:cNvPicPr>
          <p:nvPr/>
        </p:nvPicPr>
        <p:blipFill>
          <a:blip r:embed="rId2"/>
          <a:stretch>
            <a:fillRect/>
          </a:stretch>
        </p:blipFill>
        <p:spPr>
          <a:xfrm>
            <a:off x="4767374" y="976532"/>
            <a:ext cx="7123250" cy="5371632"/>
          </a:xfrm>
          <a:prstGeom prst="rect">
            <a:avLst/>
          </a:prstGeom>
        </p:spPr>
      </p:pic>
    </p:spTree>
    <p:extLst>
      <p:ext uri="{BB962C8B-B14F-4D97-AF65-F5344CB8AC3E}">
        <p14:creationId xmlns:p14="http://schemas.microsoft.com/office/powerpoint/2010/main" val="153370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976532"/>
            <a:ext cx="4633975" cy="5118985"/>
          </a:xfrm>
        </p:spPr>
        <p:txBody>
          <a:bodyPr>
            <a:normAutofit/>
          </a:bodyPr>
          <a:lstStyle/>
          <a:p>
            <a:r>
              <a:rPr lang="en-US" sz="3200" b="1" dirty="0">
                <a:latin typeface="Calibri" panose="020F0502020204030204" pitchFamily="34" charset="0"/>
                <a:ea typeface="Calibri" panose="020F0502020204030204" pitchFamily="34" charset="0"/>
              </a:rPr>
              <a:t>A new type of turning tool has come on the market in the last few years that uses a carbide scraper to move wood</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pic>
        <p:nvPicPr>
          <p:cNvPr id="6" name="Picture 5" descr="A picture containing floor, indoor&#10;&#10;Description automatically generated">
            <a:extLst>
              <a:ext uri="{FF2B5EF4-FFF2-40B4-BE49-F238E27FC236}">
                <a16:creationId xmlns:a16="http://schemas.microsoft.com/office/drawing/2014/main" id="{596384B4-0B7D-4A4F-AB22-71D2D92A1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7389"/>
            <a:ext cx="5986815" cy="4698128"/>
          </a:xfrm>
          <a:prstGeom prst="rect">
            <a:avLst/>
          </a:prstGeom>
        </p:spPr>
      </p:pic>
    </p:spTree>
    <p:extLst>
      <p:ext uri="{BB962C8B-B14F-4D97-AF65-F5344CB8AC3E}">
        <p14:creationId xmlns:p14="http://schemas.microsoft.com/office/powerpoint/2010/main" val="4222977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976532"/>
            <a:ext cx="4681109" cy="5118985"/>
          </a:xfrm>
        </p:spPr>
        <p:txBody>
          <a:bodyPr>
            <a:normAutofit/>
          </a:bodyPr>
          <a:lstStyle/>
          <a:p>
            <a:r>
              <a:rPr lang="en-US" sz="3200" b="1" dirty="0">
                <a:latin typeface="Calibri" panose="020F0502020204030204" pitchFamily="34" charset="0"/>
                <a:ea typeface="Calibri" panose="020F0502020204030204" pitchFamily="34" charset="0"/>
              </a:rPr>
              <a:t>The advantage is that you don’t sharpen them like standard steel tool.  Carbide is a very hard edge and holds up much longer than a steel tool. </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pic>
        <p:nvPicPr>
          <p:cNvPr id="6" name="Picture 5" descr="A picture containing floor, indoor&#10;&#10;Description automatically generated">
            <a:extLst>
              <a:ext uri="{FF2B5EF4-FFF2-40B4-BE49-F238E27FC236}">
                <a16:creationId xmlns:a16="http://schemas.microsoft.com/office/drawing/2014/main" id="{596384B4-0B7D-4A4F-AB22-71D2D92A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97389"/>
            <a:ext cx="5986815" cy="4698128"/>
          </a:xfrm>
          <a:prstGeom prst="rect">
            <a:avLst/>
          </a:prstGeom>
        </p:spPr>
      </p:pic>
    </p:spTree>
    <p:extLst>
      <p:ext uri="{BB962C8B-B14F-4D97-AF65-F5344CB8AC3E}">
        <p14:creationId xmlns:p14="http://schemas.microsoft.com/office/powerpoint/2010/main" val="106815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976532"/>
            <a:ext cx="4520853" cy="5118985"/>
          </a:xfrm>
        </p:spPr>
        <p:txBody>
          <a:bodyPr>
            <a:normAutofit/>
          </a:bodyPr>
          <a:lstStyle/>
          <a:p>
            <a:r>
              <a:rPr lang="en-US" sz="3200" b="1" dirty="0">
                <a:latin typeface="Calibri" panose="020F0502020204030204" pitchFamily="34" charset="0"/>
                <a:ea typeface="Calibri" panose="020F0502020204030204" pitchFamily="34" charset="0"/>
              </a:rPr>
              <a:t>The disadvantage is that it’s a scraper and does not leave a very good surface.  More sanding is required.</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pic>
        <p:nvPicPr>
          <p:cNvPr id="6" name="Picture 5" descr="A picture containing floor, indoor&#10;&#10;Description automatically generated">
            <a:extLst>
              <a:ext uri="{FF2B5EF4-FFF2-40B4-BE49-F238E27FC236}">
                <a16:creationId xmlns:a16="http://schemas.microsoft.com/office/drawing/2014/main" id="{596384B4-0B7D-4A4F-AB22-71D2D92A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97389"/>
            <a:ext cx="5986815" cy="4698128"/>
          </a:xfrm>
          <a:prstGeom prst="rect">
            <a:avLst/>
          </a:prstGeom>
        </p:spPr>
      </p:pic>
    </p:spTree>
    <p:extLst>
      <p:ext uri="{BB962C8B-B14F-4D97-AF65-F5344CB8AC3E}">
        <p14:creationId xmlns:p14="http://schemas.microsoft.com/office/powerpoint/2010/main" val="167818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976532"/>
            <a:ext cx="10357560" cy="5118985"/>
          </a:xfrm>
        </p:spPr>
        <p:txBody>
          <a:bodyPr>
            <a:normAutofit/>
          </a:bodyPr>
          <a:lstStyle/>
          <a:p>
            <a:pPr>
              <a:buFont typeface="Wingdings" panose="05000000000000000000" pitchFamily="2" charset="2"/>
              <a:buChar char="q"/>
            </a:pPr>
            <a:r>
              <a:rPr lang="en-US" sz="3200" b="1" dirty="0">
                <a:latin typeface="Calibri" panose="020F0502020204030204" pitchFamily="34" charset="0"/>
                <a:ea typeface="Calibri" panose="020F0502020204030204" pitchFamily="34" charset="0"/>
              </a:rPr>
              <a:t>“Every tool is really good at something”</a:t>
            </a:r>
          </a:p>
          <a:p>
            <a:pPr>
              <a:buFont typeface="Wingdings" panose="05000000000000000000" pitchFamily="2" charset="2"/>
              <a:buChar char="q"/>
            </a:pPr>
            <a:r>
              <a:rPr lang="en-US" sz="3200" b="1" dirty="0">
                <a:latin typeface="Calibri" panose="020F0502020204030204" pitchFamily="34" charset="0"/>
                <a:ea typeface="Calibri" panose="020F0502020204030204" pitchFamily="34" charset="0"/>
              </a:rPr>
              <a:t>Carbide tools are good for tasks where a high-quality surface is not required such as Rough Turning</a:t>
            </a:r>
          </a:p>
          <a:p>
            <a:pPr>
              <a:buFont typeface="Wingdings" panose="05000000000000000000" pitchFamily="2" charset="2"/>
              <a:buChar char="q"/>
            </a:pPr>
            <a:r>
              <a:rPr lang="en-US" sz="3200" b="1" dirty="0">
                <a:latin typeface="Calibri" panose="020F0502020204030204" pitchFamily="34" charset="0"/>
                <a:ea typeface="Calibri" panose="020F0502020204030204" pitchFamily="34" charset="0"/>
              </a:rPr>
              <a:t>Carbide roughing tools remove wood very efficiently</a:t>
            </a:r>
          </a:p>
          <a:p>
            <a:endParaRPr lang="en-US" sz="4800" b="1" dirty="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spTree>
    <p:extLst>
      <p:ext uri="{BB962C8B-B14F-4D97-AF65-F5344CB8AC3E}">
        <p14:creationId xmlns:p14="http://schemas.microsoft.com/office/powerpoint/2010/main" val="2999278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FC1271-F372-934B-B78D-72212FC747E4}"/>
              </a:ext>
            </a:extLst>
          </p:cNvPr>
          <p:cNvSpPr txBox="1"/>
          <p:nvPr/>
        </p:nvSpPr>
        <p:spPr>
          <a:xfrm>
            <a:off x="1291068" y="1228397"/>
            <a:ext cx="6192497"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t>Another type of carbide tool is the carbide cutter ring tool-Hunter tools</a:t>
            </a:r>
          </a:p>
          <a:p>
            <a:pPr marL="457200" indent="-457200">
              <a:buFont typeface="Wingdings" panose="05000000000000000000" pitchFamily="2" charset="2"/>
              <a:buChar char="q"/>
            </a:pPr>
            <a:r>
              <a:rPr lang="en-US" sz="2800" b="1" dirty="0"/>
              <a:t>Cuts instead of scraping, they cut with a ring cutting edge</a:t>
            </a:r>
          </a:p>
          <a:p>
            <a:pPr marL="457200" indent="-457200">
              <a:buFont typeface="Wingdings" panose="05000000000000000000" pitchFamily="2" charset="2"/>
              <a:buChar char="q"/>
            </a:pPr>
            <a:r>
              <a:rPr lang="en-US" sz="2800" b="1" dirty="0"/>
              <a:t>Carbide rings can be found on almost any type of turning tool</a:t>
            </a:r>
          </a:p>
          <a:p>
            <a:pPr marL="457200" indent="-457200">
              <a:buFont typeface="Wingdings" panose="05000000000000000000" pitchFamily="2" charset="2"/>
              <a:buChar char="q"/>
            </a:pPr>
            <a:r>
              <a:rPr lang="en-US" sz="2800" b="1" dirty="0"/>
              <a:t>No sharpening needed, simply rotate to a sharp section of the ring then replace  the ring which costs $10 to $20 depending on size</a:t>
            </a:r>
          </a:p>
        </p:txBody>
      </p:sp>
      <p:pic>
        <p:nvPicPr>
          <p:cNvPr id="5" name="Content Placeholder 4" descr="A roll of toilet paper&#10;&#10;Description automatically generated">
            <a:extLst>
              <a:ext uri="{FF2B5EF4-FFF2-40B4-BE49-F238E27FC236}">
                <a16:creationId xmlns:a16="http://schemas.microsoft.com/office/drawing/2014/main" id="{13FF6DE9-2447-1647-9EAB-55A599B6FC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7834" y="1065736"/>
            <a:ext cx="3673526" cy="2861742"/>
          </a:xfrm>
        </p:spPr>
      </p:pic>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a:t>TOOLS FOR WOODTURNING</a:t>
            </a:r>
            <a:endParaRPr lang="en-US" dirty="0"/>
          </a:p>
        </p:txBody>
      </p:sp>
      <p:pic>
        <p:nvPicPr>
          <p:cNvPr id="9" name="Picture 8" descr="A picture containing indoor&#10;&#10;Description automatically generated">
            <a:extLst>
              <a:ext uri="{FF2B5EF4-FFF2-40B4-BE49-F238E27FC236}">
                <a16:creationId xmlns:a16="http://schemas.microsoft.com/office/drawing/2014/main" id="{2999842B-F063-554A-BD19-A844B4BE6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897" y="4319064"/>
            <a:ext cx="4089400" cy="1473200"/>
          </a:xfrm>
          <a:prstGeom prst="rect">
            <a:avLst/>
          </a:prstGeom>
        </p:spPr>
      </p:pic>
    </p:spTree>
    <p:extLst>
      <p:ext uri="{BB962C8B-B14F-4D97-AF65-F5344CB8AC3E}">
        <p14:creationId xmlns:p14="http://schemas.microsoft.com/office/powerpoint/2010/main" val="2312245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DA1F-6739-48B7-8BFC-2EBD9E446A04}"/>
              </a:ext>
            </a:extLst>
          </p:cNvPr>
          <p:cNvSpPr>
            <a:spLocks noGrp="1"/>
          </p:cNvSpPr>
          <p:nvPr>
            <p:ph type="title"/>
          </p:nvPr>
        </p:nvSpPr>
        <p:spPr>
          <a:xfrm>
            <a:off x="1162875" y="399478"/>
            <a:ext cx="10058400" cy="748454"/>
          </a:xfrm>
        </p:spPr>
        <p:txBody>
          <a:bodyPr>
            <a:noAutofit/>
          </a:bodyPr>
          <a:lstStyle/>
          <a:p>
            <a:r>
              <a:rPr lang="en-US" sz="4000" b="1" dirty="0"/>
              <a:t>WHY DO WOODTURNERS PAY SO MUCH ATTENTION TO TOOL BRANDS AND TOOL STEEL?</a:t>
            </a:r>
          </a:p>
        </p:txBody>
      </p:sp>
      <p:sp>
        <p:nvSpPr>
          <p:cNvPr id="3" name="Content Placeholder 2">
            <a:extLst>
              <a:ext uri="{FF2B5EF4-FFF2-40B4-BE49-F238E27FC236}">
                <a16:creationId xmlns:a16="http://schemas.microsoft.com/office/drawing/2014/main" id="{9253E297-5AD8-4AFD-8E01-D799D4E85EF6}"/>
              </a:ext>
            </a:extLst>
          </p:cNvPr>
          <p:cNvSpPr>
            <a:spLocks noGrp="1"/>
          </p:cNvSpPr>
          <p:nvPr>
            <p:ph idx="1"/>
          </p:nvPr>
        </p:nvSpPr>
        <p:spPr>
          <a:xfrm>
            <a:off x="1162875" y="815009"/>
            <a:ext cx="10764082" cy="5434717"/>
          </a:xfrm>
        </p:spPr>
        <p:txBody>
          <a:bodyPr>
            <a:normAutofit fontScale="85000" lnSpcReduction="20000"/>
          </a:bodyPr>
          <a:lstStyle/>
          <a:p>
            <a:pPr marL="0" indent="0">
              <a:lnSpc>
                <a:spcPct val="200000"/>
              </a:lnSpc>
              <a:spcBef>
                <a:spcPts val="0"/>
              </a:spcBef>
              <a:spcAft>
                <a:spcPts val="0"/>
              </a:spcAft>
              <a:buNone/>
              <a:tabLst>
                <a:tab pos="914400" algn="l"/>
              </a:tabLst>
            </a:pPr>
            <a:r>
              <a:rPr lang="en-US" sz="2800" b="1" dirty="0">
                <a:effectLst/>
                <a:latin typeface="Calibri" panose="020F0502020204030204" pitchFamily="34" charset="0"/>
                <a:ea typeface="Calibri" panose="020F0502020204030204" pitchFamily="34" charset="0"/>
              </a:rPr>
              <a:t>Turning tools </a:t>
            </a:r>
            <a:r>
              <a:rPr lang="en-US" sz="2400" dirty="0">
                <a:effectLst/>
                <a:latin typeface="Calibri" panose="020F0502020204030204" pitchFamily="34" charset="0"/>
                <a:ea typeface="Calibri" panose="020F0502020204030204" pitchFamily="34" charset="0"/>
              </a:rPr>
              <a:t>–Why do we need high quality tool steel?</a:t>
            </a:r>
          </a:p>
          <a:p>
            <a:pPr marL="0" indent="0">
              <a:lnSpc>
                <a:spcPct val="200000"/>
              </a:lnSpc>
              <a:spcBef>
                <a:spcPts val="0"/>
              </a:spcBef>
              <a:spcAft>
                <a:spcPts val="0"/>
              </a:spcAft>
              <a:buNone/>
              <a:tabLst>
                <a:tab pos="914400" algn="l"/>
              </a:tabLst>
            </a:pPr>
            <a:r>
              <a:rPr lang="en-US" sz="2400" dirty="0">
                <a:latin typeface="Calibri" panose="020F0502020204030204" pitchFamily="34" charset="0"/>
                <a:ea typeface="Calibri" panose="020F0502020204030204" pitchFamily="34" charset="0"/>
              </a:rPr>
              <a:t>Cutting a 2-inch diameter piece rotating at 1000 rpm (not very fast) will cover one mile in 10 minutes. Tools must be able to hold an edge much longer than other woodworking tools</a:t>
            </a:r>
            <a:endParaRPr lang="en-US" sz="2400" dirty="0">
              <a:effectLst/>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r>
              <a:rPr lang="en-US" sz="2800" b="1" dirty="0">
                <a:effectLst/>
                <a:latin typeface="Calibri" panose="020F0502020204030204" pitchFamily="34" charset="0"/>
                <a:ea typeface="Calibri" panose="020F0502020204030204" pitchFamily="34" charset="0"/>
              </a:rPr>
              <a:t>Choosing tools</a:t>
            </a:r>
            <a:r>
              <a:rPr lang="en-US" sz="2400" dirty="0">
                <a:effectLst/>
                <a:latin typeface="Calibri" panose="020F0502020204030204" pitchFamily="34" charset="0"/>
                <a:ea typeface="Calibri" panose="020F0502020204030204" pitchFamily="34" charset="0"/>
              </a:rPr>
              <a:t>– The tools required for different turning tasks require different shapes</a:t>
            </a:r>
          </a:p>
          <a:p>
            <a:pPr marL="0" indent="0">
              <a:lnSpc>
                <a:spcPct val="200000"/>
              </a:lnSpc>
              <a:spcBef>
                <a:spcPts val="0"/>
              </a:spcBef>
              <a:spcAft>
                <a:spcPts val="0"/>
              </a:spcAft>
              <a:buNone/>
              <a:tabLst>
                <a:tab pos="914400" algn="l"/>
              </a:tabLst>
            </a:pPr>
            <a:r>
              <a:rPr lang="en-US" sz="2400" dirty="0">
                <a:effectLst/>
                <a:latin typeface="Calibri" panose="020F0502020204030204" pitchFamily="34" charset="0"/>
                <a:ea typeface="Calibri" panose="020F0502020204030204" pitchFamily="34" charset="0"/>
              </a:rPr>
              <a:t>We can divide woodturning into two broad categories</a:t>
            </a:r>
            <a:endParaRPr lang="en-US" sz="2400"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r>
              <a:rPr lang="en-US" sz="2400" b="1" i="1" dirty="0">
                <a:effectLst/>
                <a:latin typeface="Calibri" panose="020F0502020204030204" pitchFamily="34" charset="0"/>
                <a:ea typeface="Calibri" panose="020F0502020204030204" pitchFamily="34" charset="0"/>
              </a:rPr>
              <a:t>The first is:</a:t>
            </a:r>
          </a:p>
          <a:p>
            <a:pPr marL="0" indent="0">
              <a:lnSpc>
                <a:spcPct val="200000"/>
              </a:lnSpc>
              <a:spcBef>
                <a:spcPts val="0"/>
              </a:spcBef>
              <a:spcAft>
                <a:spcPts val="0"/>
              </a:spcAft>
              <a:buNone/>
              <a:tabLst>
                <a:tab pos="914400" algn="l"/>
              </a:tabLst>
            </a:pPr>
            <a:r>
              <a:rPr lang="en-US" sz="2400" b="1" i="1" dirty="0">
                <a:latin typeface="Calibri" panose="020F0502020204030204" pitchFamily="34" charset="0"/>
                <a:ea typeface="Calibri" panose="020F0502020204030204" pitchFamily="34" charset="0"/>
              </a:rPr>
              <a:t>“Between Center Turning” </a:t>
            </a:r>
            <a:r>
              <a:rPr lang="en-US" sz="2400" dirty="0">
                <a:latin typeface="Calibri" panose="020F0502020204030204" pitchFamily="34" charset="0"/>
                <a:ea typeface="Calibri" panose="020F0502020204030204" pitchFamily="34" charset="0"/>
              </a:rPr>
              <a:t>aka “</a:t>
            </a:r>
            <a:r>
              <a:rPr lang="en-US" sz="2400" b="1" i="1" dirty="0">
                <a:latin typeface="Calibri" panose="020F0502020204030204" pitchFamily="34" charset="0"/>
                <a:ea typeface="Calibri" panose="020F0502020204030204" pitchFamily="34" charset="0"/>
              </a:rPr>
              <a:t>Spindle Turning”</a:t>
            </a:r>
          </a:p>
          <a:p>
            <a:pPr marL="0" indent="0">
              <a:lnSpc>
                <a:spcPct val="200000"/>
              </a:lnSpc>
              <a:spcBef>
                <a:spcPts val="0"/>
              </a:spcBef>
              <a:spcAft>
                <a:spcPts val="0"/>
              </a:spcAft>
              <a:buNone/>
              <a:tabLst>
                <a:tab pos="914400" algn="l"/>
              </a:tabLst>
            </a:pPr>
            <a:endParaRPr lang="en-US" sz="2400"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r>
              <a:rPr lang="en-US" sz="2400" b="1" i="1" dirty="0">
                <a:effectLst/>
                <a:latin typeface="Calibri" panose="020F0502020204030204" pitchFamily="34" charset="0"/>
                <a:ea typeface="Calibri" panose="020F0502020204030204" pitchFamily="34" charset="0"/>
              </a:rPr>
              <a:t> </a:t>
            </a:r>
            <a:r>
              <a:rPr lang="en-US" sz="2400" b="1" i="1" dirty="0">
                <a:latin typeface="Calibri" panose="020F0502020204030204" pitchFamily="34" charset="0"/>
                <a:ea typeface="Calibri" panose="020F0502020204030204" pitchFamily="34" charset="0"/>
              </a:rPr>
              <a:t>*from </a:t>
            </a:r>
            <a:r>
              <a:rPr lang="en-US" sz="2400" b="1" i="1" dirty="0" err="1">
                <a:latin typeface="Calibri" panose="020F0502020204030204" pitchFamily="34" charset="0"/>
                <a:ea typeface="Calibri" panose="020F0502020204030204" pitchFamily="34" charset="0"/>
              </a:rPr>
              <a:t>Stevethewoodturner</a:t>
            </a:r>
            <a:r>
              <a:rPr lang="en-US" sz="2400" b="1" i="1" dirty="0">
                <a:effectLst/>
                <a:latin typeface="Calibri" panose="020F0502020204030204" pitchFamily="34" charset="0"/>
                <a:ea typeface="Calibri" panose="020F0502020204030204" pitchFamily="34" charset="0"/>
              </a:rPr>
              <a:t>                                   </a:t>
            </a:r>
            <a:r>
              <a:rPr lang="en-US" sz="2400" b="1" i="1" dirty="0">
                <a:latin typeface="Calibri" panose="020F0502020204030204" pitchFamily="34" charset="0"/>
                <a:ea typeface="Calibri" panose="020F0502020204030204" pitchFamily="34" charset="0"/>
              </a:rPr>
              <a:t>                                                                                         </a:t>
            </a:r>
            <a:endParaRPr lang="en-US" sz="2400" b="1"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70616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sp>
        <p:nvSpPr>
          <p:cNvPr id="4" name="Content Placeholder 3">
            <a:extLst>
              <a:ext uri="{FF2B5EF4-FFF2-40B4-BE49-F238E27FC236}">
                <a16:creationId xmlns:a16="http://schemas.microsoft.com/office/drawing/2014/main" id="{F89F203D-FD2E-614A-A394-390C6128DA1F}"/>
              </a:ext>
            </a:extLst>
          </p:cNvPr>
          <p:cNvSpPr>
            <a:spLocks noGrp="1"/>
          </p:cNvSpPr>
          <p:nvPr>
            <p:ph idx="1"/>
          </p:nvPr>
        </p:nvSpPr>
        <p:spPr>
          <a:xfrm>
            <a:off x="1154083" y="1219200"/>
            <a:ext cx="10058400" cy="4876317"/>
          </a:xfrm>
        </p:spPr>
        <p:txBody>
          <a:bodyPr>
            <a:normAutofit/>
          </a:bodyPr>
          <a:lstStyle/>
          <a:p>
            <a:pPr algn="ctr"/>
            <a:r>
              <a:rPr lang="en-US" sz="4800" b="1" dirty="0"/>
              <a:t>Lots of choices for the new turner</a:t>
            </a:r>
          </a:p>
          <a:p>
            <a:pPr algn="ctr"/>
            <a:endParaRPr lang="en-US" sz="4000" b="1" dirty="0"/>
          </a:p>
          <a:p>
            <a:pPr algn="ctr"/>
            <a:r>
              <a:rPr lang="en-US" sz="4000" b="1" dirty="0"/>
              <a:t>Start small</a:t>
            </a:r>
          </a:p>
          <a:p>
            <a:pPr algn="ctr"/>
            <a:endParaRPr lang="en-US" sz="4000" b="1" dirty="0"/>
          </a:p>
          <a:p>
            <a:pPr algn="ctr"/>
            <a:r>
              <a:rPr lang="en-US" sz="4000" b="1" dirty="0"/>
              <a:t>Add tools as your expertise and interests grow</a:t>
            </a:r>
          </a:p>
        </p:txBody>
      </p:sp>
    </p:spTree>
    <p:extLst>
      <p:ext uri="{BB962C8B-B14F-4D97-AF65-F5344CB8AC3E}">
        <p14:creationId xmlns:p14="http://schemas.microsoft.com/office/powerpoint/2010/main" val="2865878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6C21E2-49B9-2B40-9F66-4302B14B7615}"/>
              </a:ext>
            </a:extLst>
          </p:cNvPr>
          <p:cNvSpPr>
            <a:spLocks noGrp="1"/>
          </p:cNvSpPr>
          <p:nvPr>
            <p:ph idx="1"/>
          </p:nvPr>
        </p:nvSpPr>
        <p:spPr>
          <a:xfrm>
            <a:off x="6877877" y="1064971"/>
            <a:ext cx="5038854" cy="4871596"/>
          </a:xfrm>
        </p:spPr>
        <p:txBody>
          <a:bodyPr>
            <a:normAutofit fontScale="77500" lnSpcReduction="20000"/>
          </a:bodyPr>
          <a:lstStyle/>
          <a:p>
            <a:pPr marL="0" indent="0">
              <a:lnSpc>
                <a:spcPct val="200000"/>
              </a:lnSpc>
              <a:spcBef>
                <a:spcPts val="0"/>
              </a:spcBef>
              <a:spcAft>
                <a:spcPts val="0"/>
              </a:spcAft>
              <a:buNone/>
              <a:tabLst>
                <a:tab pos="914400" algn="l"/>
              </a:tabLst>
            </a:pPr>
            <a:r>
              <a:rPr lang="en-US" sz="2900" b="1" i="1" dirty="0">
                <a:latin typeface="Calibri" panose="020F0502020204030204" pitchFamily="34" charset="0"/>
                <a:ea typeface="Calibri" panose="020F0502020204030204" pitchFamily="34" charset="0"/>
              </a:rPr>
              <a:t>Cuts are made with the fibers of the wood running parallel to the axis of rotation   </a:t>
            </a:r>
          </a:p>
          <a:p>
            <a:pPr marL="0" indent="0">
              <a:lnSpc>
                <a:spcPct val="200000"/>
              </a:lnSpc>
              <a:spcBef>
                <a:spcPts val="0"/>
              </a:spcBef>
              <a:spcAft>
                <a:spcPts val="0"/>
              </a:spcAft>
              <a:buNone/>
              <a:tabLst>
                <a:tab pos="914400" algn="l"/>
              </a:tabLst>
            </a:pPr>
            <a:r>
              <a:rPr lang="en-US" sz="2900" b="1" i="1" dirty="0">
                <a:latin typeface="Calibri" panose="020F0502020204030204" pitchFamily="34" charset="0"/>
                <a:ea typeface="Calibri" panose="020F0502020204030204" pitchFamily="34" charset="0"/>
              </a:rPr>
              <a:t> This kind of turning produces spheres,</a:t>
            </a:r>
            <a:endParaRPr lang="en-US" sz="3200"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r>
              <a:rPr lang="en-US" sz="2900" b="1" i="1" dirty="0">
                <a:latin typeface="Calibri" panose="020F0502020204030204" pitchFamily="34" charset="0"/>
                <a:ea typeface="Calibri" panose="020F0502020204030204" pitchFamily="34" charset="0"/>
              </a:rPr>
              <a:t>table legs, chair parts, handles, turned boxes, peppermills, </a:t>
            </a:r>
            <a:endParaRPr lang="en-US"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endParaRPr lang="en-US"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endParaRPr lang="en-US"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endParaRPr lang="en-US" b="1" i="1" dirty="0">
              <a:latin typeface="Calibri" panose="020F0502020204030204" pitchFamily="34" charset="0"/>
              <a:ea typeface="Calibri" panose="020F0502020204030204" pitchFamily="34" charset="0"/>
            </a:endParaRPr>
          </a:p>
          <a:p>
            <a:pPr marL="0" indent="0">
              <a:lnSpc>
                <a:spcPct val="200000"/>
              </a:lnSpc>
              <a:spcBef>
                <a:spcPts val="0"/>
              </a:spcBef>
              <a:spcAft>
                <a:spcPts val="0"/>
              </a:spcAft>
              <a:buNone/>
              <a:tabLst>
                <a:tab pos="914400" algn="l"/>
              </a:tabLst>
            </a:pPr>
            <a:r>
              <a:rPr lang="en-US" b="1" i="1" dirty="0">
                <a:latin typeface="Calibri" panose="020F0502020204030204" pitchFamily="34" charset="0"/>
                <a:ea typeface="Calibri" panose="020F0502020204030204" pitchFamily="34" charset="0"/>
              </a:rPr>
              <a:t>                                                                                                                              </a:t>
            </a:r>
            <a:endParaRPr lang="en-US" dirty="0"/>
          </a:p>
        </p:txBody>
      </p:sp>
      <p:sp>
        <p:nvSpPr>
          <p:cNvPr id="3" name="Title 2">
            <a:extLst>
              <a:ext uri="{FF2B5EF4-FFF2-40B4-BE49-F238E27FC236}">
                <a16:creationId xmlns:a16="http://schemas.microsoft.com/office/drawing/2014/main" id="{AD47CB7B-1DD7-CF48-83EF-B237F16FC0A1}"/>
              </a:ext>
            </a:extLst>
          </p:cNvPr>
          <p:cNvSpPr>
            <a:spLocks noGrp="1"/>
          </p:cNvSpPr>
          <p:nvPr>
            <p:ph type="title"/>
          </p:nvPr>
        </p:nvSpPr>
        <p:spPr>
          <a:xfrm>
            <a:off x="1108362" y="162281"/>
            <a:ext cx="10341515" cy="814251"/>
          </a:xfrm>
        </p:spPr>
        <p:txBody>
          <a:bodyPr>
            <a:normAutofit fontScale="90000"/>
          </a:bodyPr>
          <a:lstStyle/>
          <a:p>
            <a:br>
              <a:rPr lang="en-US" i="1"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a:t>
            </a:r>
            <a:r>
              <a:rPr lang="en-US" sz="4400" i="1" dirty="0">
                <a:latin typeface="Calibri" panose="020F0502020204030204" pitchFamily="34" charset="0"/>
                <a:ea typeface="Calibri" panose="020F0502020204030204" pitchFamily="34" charset="0"/>
              </a:rPr>
              <a:t>Between Center Turning” </a:t>
            </a:r>
            <a:r>
              <a:rPr lang="en-US" sz="4400" dirty="0">
                <a:latin typeface="Calibri" panose="020F0502020204030204" pitchFamily="34" charset="0"/>
                <a:ea typeface="Calibri" panose="020F0502020204030204" pitchFamily="34" charset="0"/>
              </a:rPr>
              <a:t>aka “</a:t>
            </a:r>
            <a:r>
              <a:rPr lang="en-US" sz="4400" i="1" dirty="0">
                <a:latin typeface="Calibri" panose="020F0502020204030204" pitchFamily="34" charset="0"/>
                <a:ea typeface="Calibri" panose="020F0502020204030204" pitchFamily="34" charset="0"/>
              </a:rPr>
              <a:t>Spindle Turning”</a:t>
            </a:r>
            <a:endParaRPr lang="en-US" dirty="0"/>
          </a:p>
        </p:txBody>
      </p:sp>
      <p:sp>
        <p:nvSpPr>
          <p:cNvPr id="5" name="Rectangle 4">
            <a:extLst>
              <a:ext uri="{FF2B5EF4-FFF2-40B4-BE49-F238E27FC236}">
                <a16:creationId xmlns:a16="http://schemas.microsoft.com/office/drawing/2014/main" id="{27AF1014-F9C9-4B41-AC35-0AB79BFF8F46}"/>
              </a:ext>
            </a:extLst>
          </p:cNvPr>
          <p:cNvSpPr/>
          <p:nvPr/>
        </p:nvSpPr>
        <p:spPr>
          <a:xfrm>
            <a:off x="1237405" y="4937401"/>
            <a:ext cx="2786981" cy="568745"/>
          </a:xfrm>
          <a:prstGeom prst="rect">
            <a:avLst/>
          </a:prstGeom>
        </p:spPr>
        <p:txBody>
          <a:bodyPr wrap="none">
            <a:spAutoFit/>
          </a:bodyPr>
          <a:lstStyle/>
          <a:p>
            <a:pPr>
              <a:lnSpc>
                <a:spcPct val="200000"/>
              </a:lnSpc>
              <a:tabLst>
                <a:tab pos="914400" algn="l"/>
              </a:tabLst>
            </a:pPr>
            <a:r>
              <a:rPr lang="en-US" b="1" i="1" dirty="0">
                <a:latin typeface="Calibri" panose="020F0502020204030204" pitchFamily="34" charset="0"/>
                <a:ea typeface="Calibri" panose="020F0502020204030204" pitchFamily="34" charset="0"/>
              </a:rPr>
              <a:t>*from </a:t>
            </a:r>
            <a:r>
              <a:rPr lang="en-US" b="1" i="1" dirty="0" err="1">
                <a:latin typeface="Calibri" panose="020F0502020204030204" pitchFamily="34" charset="0"/>
                <a:ea typeface="Calibri" panose="020F0502020204030204" pitchFamily="34" charset="0"/>
              </a:rPr>
              <a:t>Stevethewoodturner</a:t>
            </a:r>
            <a:endParaRPr lang="en-US" b="1" i="1" dirty="0">
              <a:latin typeface="Calibri" panose="020F0502020204030204" pitchFamily="34" charset="0"/>
              <a:ea typeface="Calibri" panose="020F0502020204030204" pitchFamily="34" charset="0"/>
            </a:endParaRPr>
          </a:p>
        </p:txBody>
      </p:sp>
      <p:pic>
        <p:nvPicPr>
          <p:cNvPr id="6" name="Picture 5" descr="A picture containing outdoor, close&#10;&#10;Description automatically generated">
            <a:extLst>
              <a:ext uri="{FF2B5EF4-FFF2-40B4-BE49-F238E27FC236}">
                <a16:creationId xmlns:a16="http://schemas.microsoft.com/office/drawing/2014/main" id="{E14DA8B4-9A44-4274-8501-2A6D5F5C2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405" y="1184594"/>
            <a:ext cx="4702187" cy="4488811"/>
          </a:xfrm>
          <a:prstGeom prst="rect">
            <a:avLst/>
          </a:prstGeom>
        </p:spPr>
      </p:pic>
    </p:spTree>
    <p:extLst>
      <p:ext uri="{BB962C8B-B14F-4D97-AF65-F5344CB8AC3E}">
        <p14:creationId xmlns:p14="http://schemas.microsoft.com/office/powerpoint/2010/main" val="99633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08075" y="1506080"/>
            <a:ext cx="10058400" cy="4024312"/>
          </a:xfrm>
        </p:spPr>
        <p:txBody>
          <a:bodyPr/>
          <a:lstStyle/>
          <a:p>
            <a:r>
              <a:rPr lang="en-US" sz="3200" b="1" u="sng" dirty="0"/>
              <a:t>STEPS FOR SPINDLE TURNING-</a:t>
            </a:r>
          </a:p>
          <a:p>
            <a:r>
              <a:rPr lang="en-US" sz="2800" b="1" dirty="0"/>
              <a:t>1: SQUARE TO ROUND– Roughing original shape to round</a:t>
            </a:r>
          </a:p>
          <a:p>
            <a:r>
              <a:rPr lang="en-US" sz="2800" b="1" dirty="0"/>
              <a:t>2: LAYING OUT DETAIL DIMENTIONS-  Make a story stick</a:t>
            </a:r>
          </a:p>
          <a:p>
            <a:r>
              <a:rPr lang="en-US" sz="2800" b="1" dirty="0"/>
              <a:t>3: CUT DETAILS- Cut in beads, coves, rings</a:t>
            </a:r>
            <a:r>
              <a:rPr lang="en-US" sz="2800" dirty="0"/>
              <a:t>, </a:t>
            </a:r>
            <a:r>
              <a:rPr lang="en-US" sz="2800" b="1" dirty="0"/>
              <a:t>fillets, pommels</a:t>
            </a:r>
          </a:p>
          <a:p>
            <a:endParaRPr lang="en-US" dirty="0"/>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a:xfrm>
            <a:off x="1108363" y="162281"/>
            <a:ext cx="10058400" cy="814251"/>
          </a:xfrm>
        </p:spPr>
        <p:txBody>
          <a:bodyPr/>
          <a:lstStyle/>
          <a:p>
            <a:r>
              <a:rPr lang="en-US" dirty="0"/>
              <a:t>TOOLS FOR SPINDLE TURNING</a:t>
            </a:r>
          </a:p>
        </p:txBody>
      </p:sp>
      <p:sp>
        <p:nvSpPr>
          <p:cNvPr id="5" name="Rectangle 4">
            <a:extLst>
              <a:ext uri="{FF2B5EF4-FFF2-40B4-BE49-F238E27FC236}">
                <a16:creationId xmlns:a16="http://schemas.microsoft.com/office/drawing/2014/main" id="{A5C41408-BDF6-3D42-980C-6125D3E4258D}"/>
              </a:ext>
            </a:extLst>
          </p:cNvPr>
          <p:cNvSpPr/>
          <p:nvPr/>
        </p:nvSpPr>
        <p:spPr>
          <a:xfrm>
            <a:off x="-437322" y="1152939"/>
            <a:ext cx="1545685" cy="5068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39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321904"/>
            <a:ext cx="10058400" cy="4773613"/>
          </a:xfrm>
        </p:spPr>
        <p:txBody>
          <a:bodyPr/>
          <a:lstStyle/>
          <a:p>
            <a:r>
              <a:rPr lang="en-US" sz="3200" b="1" dirty="0">
                <a:latin typeface="Calibri" panose="020F0502020204030204" pitchFamily="34" charset="0"/>
                <a:ea typeface="Calibri" panose="020F0502020204030204" pitchFamily="34" charset="0"/>
              </a:rPr>
              <a:t>STEPS FOR SPINDLE TURNING-</a:t>
            </a:r>
          </a:p>
          <a:p>
            <a:r>
              <a:rPr lang="en-US" sz="3200" b="1" dirty="0">
                <a:latin typeface="Calibri" panose="020F0502020204030204" pitchFamily="34" charset="0"/>
                <a:ea typeface="Calibri" panose="020F0502020204030204" pitchFamily="34" charset="0"/>
              </a:rPr>
              <a:t>1: SQUARE TO ROUND</a:t>
            </a:r>
            <a:r>
              <a:rPr lang="en-US" sz="3200" dirty="0">
                <a:latin typeface="Calibri" panose="020F0502020204030204" pitchFamily="34" charset="0"/>
                <a:ea typeface="Calibri" panose="020F0502020204030204" pitchFamily="34" charset="0"/>
              </a:rPr>
              <a:t>– Roughing original shape to round</a:t>
            </a:r>
          </a:p>
          <a:p>
            <a:r>
              <a:rPr lang="en-US" dirty="0"/>
              <a:t>After mounting between centers, the wood is shaped with an “open throat” tool </a:t>
            </a:r>
          </a:p>
          <a:p>
            <a:r>
              <a:rPr lang="en-US" dirty="0"/>
              <a:t>Spindle Roughing Gouge                          Continental Gouge                                  Skew Chisel</a:t>
            </a:r>
          </a:p>
          <a:p>
            <a:r>
              <a:rPr lang="en-US" dirty="0"/>
              <a:t>                                                                                                                                       </a:t>
            </a:r>
          </a:p>
          <a:p>
            <a:endParaRPr lang="en-US" dirty="0"/>
          </a:p>
          <a:p>
            <a:endParaRPr lang="en-US" dirty="0"/>
          </a:p>
          <a:p>
            <a:endParaRPr lang="en-US" dirty="0"/>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SPINDLE TURNING</a:t>
            </a:r>
          </a:p>
        </p:txBody>
      </p:sp>
      <p:pic>
        <p:nvPicPr>
          <p:cNvPr id="5" name="Picture 4" descr="A picture containing tool&#10;&#10;Description automatically generated">
            <a:extLst>
              <a:ext uri="{FF2B5EF4-FFF2-40B4-BE49-F238E27FC236}">
                <a16:creationId xmlns:a16="http://schemas.microsoft.com/office/drawing/2014/main" id="{6AC67DE3-D172-4D44-AD45-C2BAAD31B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3" y="3584447"/>
            <a:ext cx="3000152" cy="2606515"/>
          </a:xfrm>
          <a:prstGeom prst="rect">
            <a:avLst/>
          </a:prstGeom>
        </p:spPr>
      </p:pic>
      <p:pic>
        <p:nvPicPr>
          <p:cNvPr id="9" name="Picture 8" descr="A close-up of a pen&#10;&#10;Description automatically generated with medium confidence">
            <a:extLst>
              <a:ext uri="{FF2B5EF4-FFF2-40B4-BE49-F238E27FC236}">
                <a16:creationId xmlns:a16="http://schemas.microsoft.com/office/drawing/2014/main" id="{A8882D63-8FBC-1A4E-84DB-8D6DEE378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573" y="3708710"/>
            <a:ext cx="3574045" cy="2503406"/>
          </a:xfrm>
          <a:prstGeom prst="rect">
            <a:avLst/>
          </a:prstGeom>
        </p:spPr>
      </p:pic>
      <p:pic>
        <p:nvPicPr>
          <p:cNvPr id="11" name="Picture 10" descr="A picture containing tool, hammer&#10;&#10;Description automatically generated">
            <a:extLst>
              <a:ext uri="{FF2B5EF4-FFF2-40B4-BE49-F238E27FC236}">
                <a16:creationId xmlns:a16="http://schemas.microsoft.com/office/drawing/2014/main" id="{1053F269-16F1-4842-B9FC-D4FFB8381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686" y="3429000"/>
            <a:ext cx="2963517" cy="2706140"/>
          </a:xfrm>
          <a:prstGeom prst="rect">
            <a:avLst/>
          </a:prstGeom>
        </p:spPr>
      </p:pic>
    </p:spTree>
    <p:extLst>
      <p:ext uri="{BB962C8B-B14F-4D97-AF65-F5344CB8AC3E}">
        <p14:creationId xmlns:p14="http://schemas.microsoft.com/office/powerpoint/2010/main" val="265514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083365"/>
            <a:ext cx="10058400" cy="5098773"/>
          </a:xfrm>
        </p:spPr>
        <p:txBody>
          <a:bodyPr/>
          <a:lstStyle/>
          <a:p>
            <a:r>
              <a:rPr lang="en-US" sz="3200" b="1" dirty="0">
                <a:latin typeface="Calibri" panose="020F0502020204030204" pitchFamily="34" charset="0"/>
                <a:ea typeface="Calibri" panose="020F0502020204030204" pitchFamily="34" charset="0"/>
              </a:rPr>
              <a:t>STEPS FOR SPINDLE TURNING-</a:t>
            </a:r>
          </a:p>
          <a:p>
            <a:r>
              <a:rPr lang="en-US" sz="3200" b="1" dirty="0">
                <a:latin typeface="Calibri" panose="020F0502020204030204" pitchFamily="34" charset="0"/>
                <a:ea typeface="Calibri" panose="020F0502020204030204" pitchFamily="34" charset="0"/>
              </a:rPr>
              <a:t>2: LAYING OUT DETAIL DIMENTIONS-  </a:t>
            </a:r>
            <a:r>
              <a:rPr lang="en-US" sz="3200" dirty="0">
                <a:latin typeface="Calibri" panose="020F0502020204030204" pitchFamily="34" charset="0"/>
                <a:ea typeface="Calibri" panose="020F0502020204030204" pitchFamily="34" charset="0"/>
              </a:rPr>
              <a:t>Make a story stick</a:t>
            </a:r>
          </a:p>
          <a:p>
            <a:r>
              <a:rPr lang="en-US" sz="3200" dirty="0">
                <a:latin typeface="Calibri" panose="020F0502020204030204" pitchFamily="34" charset="0"/>
                <a:ea typeface="Calibri" panose="020F0502020204030204" pitchFamily="34" charset="0"/>
              </a:rPr>
              <a:t>Transferring details to the surface to be turned is done by marking the width and depth of a feature</a:t>
            </a:r>
          </a:p>
          <a:p>
            <a:r>
              <a:rPr lang="en-US" sz="3200" dirty="0">
                <a:latin typeface="Calibri" panose="020F0502020204030204" pitchFamily="34" charset="0"/>
                <a:ea typeface="Calibri" panose="020F0502020204030204" pitchFamily="34" charset="0"/>
              </a:rPr>
              <a:t>Parting Tool                Skew Chisel           Caliper</a:t>
            </a:r>
          </a:p>
          <a:p>
            <a:endParaRPr lang="en-US" sz="3200" dirty="0">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SPINDLE TURNING</a:t>
            </a:r>
          </a:p>
        </p:txBody>
      </p:sp>
      <p:pic>
        <p:nvPicPr>
          <p:cNvPr id="5" name="Picture 4" descr="A picture containing tool, hammer&#10;&#10;Description automatically generated">
            <a:extLst>
              <a:ext uri="{FF2B5EF4-FFF2-40B4-BE49-F238E27FC236}">
                <a16:creationId xmlns:a16="http://schemas.microsoft.com/office/drawing/2014/main" id="{28C40C86-F9A8-7643-8448-8683B927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622" y="3751774"/>
            <a:ext cx="2778506" cy="2537197"/>
          </a:xfrm>
          <a:prstGeom prst="rect">
            <a:avLst/>
          </a:prstGeom>
        </p:spPr>
      </p:pic>
      <p:pic>
        <p:nvPicPr>
          <p:cNvPr id="7" name="Picture 6" descr="A close-up of a knife&#10;&#10;Description automatically generated with low confidence">
            <a:extLst>
              <a:ext uri="{FF2B5EF4-FFF2-40B4-BE49-F238E27FC236}">
                <a16:creationId xmlns:a16="http://schemas.microsoft.com/office/drawing/2014/main" id="{4E7EC1B1-6A8A-6646-B3A4-8023D356E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4" y="3811870"/>
            <a:ext cx="2882759" cy="2370268"/>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A18B8844-50B1-EB4E-85F9-61A56D707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054" y="2939565"/>
            <a:ext cx="2621432" cy="3308604"/>
          </a:xfrm>
          <a:prstGeom prst="rect">
            <a:avLst/>
          </a:prstGeom>
        </p:spPr>
      </p:pic>
    </p:spTree>
    <p:extLst>
      <p:ext uri="{BB962C8B-B14F-4D97-AF65-F5344CB8AC3E}">
        <p14:creationId xmlns:p14="http://schemas.microsoft.com/office/powerpoint/2010/main" val="318619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321904"/>
            <a:ext cx="10058400" cy="4773613"/>
          </a:xfrm>
        </p:spPr>
        <p:txBody>
          <a:bodyPr/>
          <a:lstStyle/>
          <a:p>
            <a:r>
              <a:rPr lang="en-US" sz="3200" b="1" dirty="0">
                <a:latin typeface="Calibri" panose="020F0502020204030204" pitchFamily="34" charset="0"/>
                <a:ea typeface="Calibri" panose="020F0502020204030204" pitchFamily="34" charset="0"/>
              </a:rPr>
              <a:t>STEPS FOR SPINDLE TURNING-</a:t>
            </a:r>
          </a:p>
          <a:p>
            <a:r>
              <a:rPr lang="en-US" sz="3200" b="1" dirty="0">
                <a:latin typeface="Calibri" panose="020F0502020204030204" pitchFamily="34" charset="0"/>
                <a:ea typeface="Calibri" panose="020F0502020204030204" pitchFamily="34" charset="0"/>
              </a:rPr>
              <a:t>3: CUT DETAILS- </a:t>
            </a:r>
            <a:r>
              <a:rPr lang="en-US" sz="3200" dirty="0">
                <a:latin typeface="Calibri" panose="020F0502020204030204" pitchFamily="34" charset="0"/>
                <a:ea typeface="Calibri" panose="020F0502020204030204" pitchFamily="34" charset="0"/>
              </a:rPr>
              <a:t>Cut in beads, coves, rings, fillets, pommels</a:t>
            </a:r>
          </a:p>
          <a:p>
            <a:r>
              <a:rPr lang="en-US" sz="3200" dirty="0">
                <a:latin typeface="Calibri" panose="020F0502020204030204" pitchFamily="34" charset="0"/>
                <a:ea typeface="Calibri" panose="020F0502020204030204" pitchFamily="34" charset="0"/>
              </a:rPr>
              <a:t>Spindle Gouge        Skew </a:t>
            </a:r>
            <a:r>
              <a:rPr lang="en-US" sz="3200">
                <a:latin typeface="Calibri" panose="020F0502020204030204" pitchFamily="34" charset="0"/>
                <a:ea typeface="Calibri" panose="020F0502020204030204" pitchFamily="34" charset="0"/>
              </a:rPr>
              <a:t>Chisel                   </a:t>
            </a:r>
            <a:r>
              <a:rPr lang="en-US" sz="3200" dirty="0">
                <a:latin typeface="Calibri" panose="020F0502020204030204" pitchFamily="34" charset="0"/>
                <a:ea typeface="Calibri" panose="020F0502020204030204" pitchFamily="34" charset="0"/>
              </a:rPr>
              <a:t>Scraper</a:t>
            </a:r>
          </a:p>
          <a:p>
            <a:endParaRPr lang="en-US" dirty="0"/>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SPINDLE TURNING</a:t>
            </a:r>
          </a:p>
        </p:txBody>
      </p:sp>
      <p:pic>
        <p:nvPicPr>
          <p:cNvPr id="5" name="Picture 4" descr="A close-up of a hammer&#10;&#10;Description automatically generated with low confidence">
            <a:extLst>
              <a:ext uri="{FF2B5EF4-FFF2-40B4-BE49-F238E27FC236}">
                <a16:creationId xmlns:a16="http://schemas.microsoft.com/office/drawing/2014/main" id="{57221176-E60C-7F4E-91E1-83C38C7F5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42" y="2999231"/>
            <a:ext cx="2899429" cy="2718333"/>
          </a:xfrm>
          <a:prstGeom prst="rect">
            <a:avLst/>
          </a:prstGeom>
        </p:spPr>
      </p:pic>
      <p:pic>
        <p:nvPicPr>
          <p:cNvPr id="7" name="Picture 6" descr="A white object on a black surface&#10;&#10;Description automatically generated with low confidence">
            <a:extLst>
              <a:ext uri="{FF2B5EF4-FFF2-40B4-BE49-F238E27FC236}">
                <a16:creationId xmlns:a16="http://schemas.microsoft.com/office/drawing/2014/main" id="{A05B8559-A8F5-DE4A-8B9D-81B52F616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56" y="4876526"/>
            <a:ext cx="2309622" cy="1407968"/>
          </a:xfrm>
          <a:prstGeom prst="rect">
            <a:avLst/>
          </a:prstGeom>
        </p:spPr>
      </p:pic>
      <p:pic>
        <p:nvPicPr>
          <p:cNvPr id="9" name="Picture 8" descr="A white surface with a black background&#10;&#10;Description automatically generated with medium confidence">
            <a:extLst>
              <a:ext uri="{FF2B5EF4-FFF2-40B4-BE49-F238E27FC236}">
                <a16:creationId xmlns:a16="http://schemas.microsoft.com/office/drawing/2014/main" id="{ECDA5C40-69AB-674C-8367-53C9731A8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512" y="3258345"/>
            <a:ext cx="4241770" cy="295607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4B90130-A861-1344-9BD2-BEEE77FF3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533010" y="3490687"/>
            <a:ext cx="3794506" cy="1793108"/>
          </a:xfrm>
          <a:prstGeom prst="rect">
            <a:avLst/>
          </a:prstGeom>
        </p:spPr>
      </p:pic>
    </p:spTree>
    <p:extLst>
      <p:ext uri="{BB962C8B-B14F-4D97-AF65-F5344CB8AC3E}">
        <p14:creationId xmlns:p14="http://schemas.microsoft.com/office/powerpoint/2010/main" val="3050879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indoor, wooden, set&#10;&#10;Description automatically generated">
            <a:extLst>
              <a:ext uri="{FF2B5EF4-FFF2-40B4-BE49-F238E27FC236}">
                <a16:creationId xmlns:a16="http://schemas.microsoft.com/office/drawing/2014/main" id="{838B7420-AF0E-B34D-9874-6FF033AA57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9148" y="1251556"/>
            <a:ext cx="5680659" cy="4024312"/>
          </a:xfrm>
        </p:spPr>
      </p:pic>
      <p:sp>
        <p:nvSpPr>
          <p:cNvPr id="3" name="Title 2">
            <a:extLst>
              <a:ext uri="{FF2B5EF4-FFF2-40B4-BE49-F238E27FC236}">
                <a16:creationId xmlns:a16="http://schemas.microsoft.com/office/drawing/2014/main" id="{2D391A98-E9A7-B041-AC59-01A6B010B9BF}"/>
              </a:ext>
            </a:extLst>
          </p:cNvPr>
          <p:cNvSpPr>
            <a:spLocks noGrp="1"/>
          </p:cNvSpPr>
          <p:nvPr>
            <p:ph type="title"/>
          </p:nvPr>
        </p:nvSpPr>
        <p:spPr/>
        <p:txBody>
          <a:bodyPr>
            <a:noAutofit/>
          </a:bodyPr>
          <a:lstStyle/>
          <a:p>
            <a:r>
              <a:rPr lang="en-US" dirty="0"/>
              <a:t>BOWL TURNING - FACE PLATE TURNING</a:t>
            </a:r>
          </a:p>
        </p:txBody>
      </p:sp>
      <p:sp>
        <p:nvSpPr>
          <p:cNvPr id="7" name="TextBox 6">
            <a:extLst>
              <a:ext uri="{FF2B5EF4-FFF2-40B4-BE49-F238E27FC236}">
                <a16:creationId xmlns:a16="http://schemas.microsoft.com/office/drawing/2014/main" id="{D6DD1FDA-7EC5-B644-B220-4549C3E517D0}"/>
              </a:ext>
            </a:extLst>
          </p:cNvPr>
          <p:cNvSpPr txBox="1"/>
          <p:nvPr/>
        </p:nvSpPr>
        <p:spPr>
          <a:xfrm>
            <a:off x="6797738" y="1182346"/>
            <a:ext cx="4269364" cy="3108543"/>
          </a:xfrm>
          <a:prstGeom prst="rect">
            <a:avLst/>
          </a:prstGeom>
          <a:noFill/>
        </p:spPr>
        <p:txBody>
          <a:bodyPr wrap="square" rtlCol="0">
            <a:spAutoFit/>
          </a:bodyPr>
          <a:lstStyle/>
          <a:p>
            <a:r>
              <a:rPr lang="en-US" sz="2800" b="1" dirty="0"/>
              <a:t>In this turning style the fibers of the wood run across the axis of rotation</a:t>
            </a:r>
          </a:p>
          <a:p>
            <a:endParaRPr lang="en-US" sz="2800" b="1" dirty="0"/>
          </a:p>
          <a:p>
            <a:r>
              <a:rPr lang="en-US" sz="2800" b="1" dirty="0"/>
              <a:t>You can make bowls, plates, platters, vases, hollow form vessels </a:t>
            </a:r>
          </a:p>
        </p:txBody>
      </p:sp>
    </p:spTree>
    <p:extLst>
      <p:ext uri="{BB962C8B-B14F-4D97-AF65-F5344CB8AC3E}">
        <p14:creationId xmlns:p14="http://schemas.microsoft.com/office/powerpoint/2010/main" val="207446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481F74-6EF0-B749-BB6D-BB47FBCCD91C}"/>
              </a:ext>
            </a:extLst>
          </p:cNvPr>
          <p:cNvSpPr>
            <a:spLocks noGrp="1"/>
          </p:cNvSpPr>
          <p:nvPr>
            <p:ph idx="1"/>
          </p:nvPr>
        </p:nvSpPr>
        <p:spPr>
          <a:xfrm>
            <a:off x="1154083" y="1071154"/>
            <a:ext cx="10058400" cy="5024363"/>
          </a:xfrm>
        </p:spPr>
        <p:txBody>
          <a:bodyPr>
            <a:normAutofit/>
          </a:bodyPr>
          <a:lstStyle/>
          <a:p>
            <a:pPr>
              <a:buFont typeface="Wingdings" panose="05000000000000000000" pitchFamily="2" charset="2"/>
              <a:buChar char="q"/>
            </a:pPr>
            <a:r>
              <a:rPr lang="en-US" sz="2800" b="1" dirty="0"/>
              <a:t>The skew chisel, scraper, and parting tool are used in bowl turning</a:t>
            </a:r>
          </a:p>
          <a:p>
            <a:pPr>
              <a:buFont typeface="Wingdings" panose="05000000000000000000" pitchFamily="2" charset="2"/>
              <a:buChar char="q"/>
            </a:pPr>
            <a:r>
              <a:rPr lang="en-US" sz="2800" b="1" dirty="0"/>
              <a:t>The spindle roughing gouge is </a:t>
            </a:r>
            <a:r>
              <a:rPr lang="en-US" sz="2800" b="1" i="1" u="sng" dirty="0"/>
              <a:t>used only for spindle turning</a:t>
            </a:r>
          </a:p>
          <a:p>
            <a:pPr>
              <a:buFont typeface="Wingdings" panose="05000000000000000000" pitchFamily="2" charset="2"/>
              <a:buChar char="q"/>
            </a:pPr>
            <a:r>
              <a:rPr lang="en-US" sz="2800" b="1" dirty="0"/>
              <a:t>The bowl gouge is the major tool addition for bowl turning</a:t>
            </a:r>
          </a:p>
          <a:p>
            <a:pPr>
              <a:buFont typeface="Wingdings" panose="05000000000000000000" pitchFamily="2" charset="2"/>
              <a:buChar char="q"/>
            </a:pPr>
            <a:r>
              <a:rPr lang="en-US" sz="2800" b="1" dirty="0"/>
              <a:t>Gouges vary by the depth and shape of the flute</a:t>
            </a:r>
          </a:p>
        </p:txBody>
      </p:sp>
      <p:sp>
        <p:nvSpPr>
          <p:cNvPr id="3" name="Title 2">
            <a:extLst>
              <a:ext uri="{FF2B5EF4-FFF2-40B4-BE49-F238E27FC236}">
                <a16:creationId xmlns:a16="http://schemas.microsoft.com/office/drawing/2014/main" id="{D3FD5507-5C6E-3E46-9D57-C0F070D4A2B9}"/>
              </a:ext>
            </a:extLst>
          </p:cNvPr>
          <p:cNvSpPr>
            <a:spLocks noGrp="1"/>
          </p:cNvSpPr>
          <p:nvPr>
            <p:ph type="title"/>
          </p:nvPr>
        </p:nvSpPr>
        <p:spPr/>
        <p:txBody>
          <a:bodyPr/>
          <a:lstStyle/>
          <a:p>
            <a:r>
              <a:rPr lang="en-US" dirty="0"/>
              <a:t>TOOLS FOR WOODTURNING</a:t>
            </a:r>
          </a:p>
        </p:txBody>
      </p:sp>
      <p:pic>
        <p:nvPicPr>
          <p:cNvPr id="6" name="Picture 5">
            <a:extLst>
              <a:ext uri="{FF2B5EF4-FFF2-40B4-BE49-F238E27FC236}">
                <a16:creationId xmlns:a16="http://schemas.microsoft.com/office/drawing/2014/main" id="{FF12EE67-915D-D64F-9AE5-FFF1C4C19B8E}"/>
              </a:ext>
            </a:extLst>
          </p:cNvPr>
          <p:cNvPicPr>
            <a:picLocks noChangeAspect="1"/>
          </p:cNvPicPr>
          <p:nvPr/>
        </p:nvPicPr>
        <p:blipFill>
          <a:blip r:embed="rId2"/>
          <a:stretch>
            <a:fillRect/>
          </a:stretch>
        </p:blipFill>
        <p:spPr>
          <a:xfrm>
            <a:off x="2535811" y="3272583"/>
            <a:ext cx="6604389" cy="3022772"/>
          </a:xfrm>
          <a:prstGeom prst="rect">
            <a:avLst/>
          </a:prstGeom>
        </p:spPr>
      </p:pic>
    </p:spTree>
    <p:extLst>
      <p:ext uri="{BB962C8B-B14F-4D97-AF65-F5344CB8AC3E}">
        <p14:creationId xmlns:p14="http://schemas.microsoft.com/office/powerpoint/2010/main" val="35406036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hy Turn-TOOLS Mike.potx" id="{AEFFE6A4-82C1-1949-96C6-1E61D5C85A22}" vid="{6C18EBFE-A649-F84D-880B-39663AB35E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6006</TotalTime>
  <Words>923</Words>
  <Application>Microsoft Office PowerPoint</Application>
  <PresentationFormat>Widescreen</PresentationFormat>
  <Paragraphs>111</Paragraphs>
  <Slides>20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Retrospect</vt:lpstr>
      <vt:lpstr>TOOLS</vt:lpstr>
      <vt:lpstr>WHY DO WOODTURNERS PAY SO MUCH ATTENTION TO TOOL BRANDS AND TOOL STEEL?</vt:lpstr>
      <vt:lpstr> “Between Center Turning” aka “Spindle Turning”</vt:lpstr>
      <vt:lpstr>TOOLS FOR SPINDLE TURNING</vt:lpstr>
      <vt:lpstr>TOOLS FOR SPINDLE TURNING</vt:lpstr>
      <vt:lpstr>TOOLS FOR SPINDLE TURNING</vt:lpstr>
      <vt:lpstr>TOOLS FOR SPINDLE TURNING</vt:lpstr>
      <vt:lpstr>BOWL TURNING - FACE PLATE TURNING</vt:lpstr>
      <vt:lpstr>TOOLS FOR WOODTURNING</vt:lpstr>
      <vt:lpstr>FINDING TOOLS FOR TURNING</vt:lpstr>
      <vt:lpstr>TOOLS FOR WOODTURNING</vt:lpstr>
      <vt:lpstr>TOOLS FOR WOODTURNING</vt:lpstr>
      <vt:lpstr>TOOLS FOR WOODTURNING</vt:lpstr>
      <vt:lpstr>TOOLS FOR WOODTURNING</vt:lpstr>
      <vt:lpstr>TOOLS FOR WOODTURNING</vt:lpstr>
      <vt:lpstr>TOOLS FOR WOODTURNING</vt:lpstr>
      <vt:lpstr>TOOLS FOR WOODTURNING</vt:lpstr>
      <vt:lpstr>TOOLS FOR WOODTURNING</vt:lpstr>
      <vt:lpstr>TOOLS FOR WOODTURNING</vt:lpstr>
      <vt:lpstr>TOOLS FOR WOODTURNING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dc:title>
  <dc:creator>Michael Meredith</dc:creator>
  <cp:lastModifiedBy>Roger Crooks</cp:lastModifiedBy>
  <cp:revision>118</cp:revision>
  <dcterms:created xsi:type="dcterms:W3CDTF">2021-06-23T22:35:37Z</dcterms:created>
  <dcterms:modified xsi:type="dcterms:W3CDTF">2021-08-04T16:13:26Z</dcterms:modified>
</cp:coreProperties>
</file>